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41"/>
  </p:notesMasterIdLst>
  <p:sldIdLst>
    <p:sldId id="256" r:id="rId3"/>
    <p:sldId id="381" r:id="rId4"/>
    <p:sldId id="293" r:id="rId5"/>
    <p:sldId id="292" r:id="rId6"/>
    <p:sldId id="405" r:id="rId7"/>
    <p:sldId id="384" r:id="rId8"/>
    <p:sldId id="412" r:id="rId9"/>
    <p:sldId id="312" r:id="rId10"/>
    <p:sldId id="385" r:id="rId11"/>
    <p:sldId id="386" r:id="rId12"/>
    <p:sldId id="387" r:id="rId13"/>
    <p:sldId id="388" r:id="rId14"/>
    <p:sldId id="389" r:id="rId15"/>
    <p:sldId id="367" r:id="rId16"/>
    <p:sldId id="377" r:id="rId17"/>
    <p:sldId id="378" r:id="rId18"/>
    <p:sldId id="392" r:id="rId19"/>
    <p:sldId id="393" r:id="rId20"/>
    <p:sldId id="394" r:id="rId21"/>
    <p:sldId id="395" r:id="rId22"/>
    <p:sldId id="396" r:id="rId23"/>
    <p:sldId id="397" r:id="rId24"/>
    <p:sldId id="398" r:id="rId25"/>
    <p:sldId id="399" r:id="rId26"/>
    <p:sldId id="400" r:id="rId27"/>
    <p:sldId id="401" r:id="rId28"/>
    <p:sldId id="402" r:id="rId29"/>
    <p:sldId id="403" r:id="rId30"/>
    <p:sldId id="390" r:id="rId31"/>
    <p:sldId id="404" r:id="rId32"/>
    <p:sldId id="408" r:id="rId33"/>
    <p:sldId id="413" r:id="rId34"/>
    <p:sldId id="409" r:id="rId35"/>
    <p:sldId id="410" r:id="rId36"/>
    <p:sldId id="286" r:id="rId37"/>
    <p:sldId id="366" r:id="rId38"/>
    <p:sldId id="379" r:id="rId39"/>
    <p:sldId id="375" r:id="rId40"/>
  </p:sldIdLst>
  <p:sldSz cx="9144000" cy="5143500" type="screen16x9"/>
  <p:notesSz cx="6858000" cy="9144000"/>
  <p:embeddedFontLst>
    <p:embeddedFont>
      <p:font typeface="ADLaM Display" panose="02010000000000000000" pitchFamily="2" charset="0"/>
      <p:regular r:id="rId42"/>
    </p:embeddedFont>
    <p:embeddedFont>
      <p:font typeface="Aptos Narrow" panose="020B0004020202020204" pitchFamily="34" charset="0"/>
      <p:regular r:id="rId43"/>
      <p:bold r:id="rId44"/>
      <p:italic r:id="rId45"/>
      <p:boldItalic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DM Sans" pitchFamily="2" charset="0"/>
      <p:regular r:id="rId51"/>
      <p:bold r:id="rId52"/>
      <p:italic r:id="rId53"/>
      <p:boldItalic r:id="rId54"/>
    </p:embeddedFont>
    <p:embeddedFont>
      <p:font typeface="Figtree" panose="020B0604020202020204" charset="0"/>
      <p:regular r:id="rId55"/>
      <p:bold r:id="rId56"/>
      <p:italic r:id="rId57"/>
      <p:boldItalic r:id="rId58"/>
    </p:embeddedFont>
    <p:embeddedFont>
      <p:font typeface="Fira Sans Extra Condensed" panose="020B0503050000020004" pitchFamily="34" charset="0"/>
      <p:regular r:id="rId59"/>
      <p:bold r:id="rId60"/>
    </p:embeddedFont>
    <p:embeddedFont>
      <p:font typeface="Geologica" panose="020B0604020202020204" charset="0"/>
      <p:regular r:id="rId61"/>
      <p:bold r:id="rId62"/>
    </p:embeddedFont>
    <p:embeddedFont>
      <p:font typeface="Geologica SemiBold" panose="020B0604020202020204" charset="0"/>
      <p:regular r:id="rId63"/>
      <p:bold r:id="rId64"/>
    </p:embeddedFont>
    <p:embeddedFont>
      <p:font typeface="Nunito Light" pitchFamily="2" charset="0"/>
      <p:regular r:id="rId65"/>
      <p:italic r:id="rId66"/>
    </p:embeddedFont>
    <p:embeddedFont>
      <p:font typeface="Proxima Nova" panose="020B0604020202020204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tion par défaut" id="{DA9CD793-6F49-7843-B25E-A162E3C17C2C}">
          <p14:sldIdLst>
            <p14:sldId id="256"/>
            <p14:sldId id="381"/>
            <p14:sldId id="293"/>
            <p14:sldId id="292"/>
            <p14:sldId id="405"/>
            <p14:sldId id="384"/>
            <p14:sldId id="412"/>
            <p14:sldId id="312"/>
            <p14:sldId id="385"/>
            <p14:sldId id="386"/>
            <p14:sldId id="387"/>
            <p14:sldId id="388"/>
            <p14:sldId id="389"/>
            <p14:sldId id="367"/>
            <p14:sldId id="377"/>
            <p14:sldId id="378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390"/>
            <p14:sldId id="404"/>
            <p14:sldId id="408"/>
            <p14:sldId id="413"/>
            <p14:sldId id="409"/>
          </p14:sldIdLst>
        </p14:section>
        <p14:section name="Annexes" id="{17D4F084-5787-B74A-82A7-F1FEFA8F1A34}">
          <p14:sldIdLst>
            <p14:sldId id="410"/>
            <p14:sldId id="286"/>
            <p14:sldId id="366"/>
            <p14:sldId id="379"/>
            <p14:sldId id="3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8BCDFF"/>
    <a:srgbClr val="164D73"/>
    <a:srgbClr val="FCFAF9"/>
    <a:srgbClr val="FF8585"/>
    <a:srgbClr val="4F4FFF"/>
    <a:srgbClr val="DFDA00"/>
    <a:srgbClr val="00A249"/>
    <a:srgbClr val="9E0000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45D02-CACE-4D34-8ECB-E34A9C3E4DA9}" v="45" dt="2023-10-27T12:55:23.264"/>
    <p1510:client id="{80B58248-D9C0-9EB5-633D-5ACE88674AC7}" v="18" dt="2023-11-23T17:24:15.750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22" autoAdjust="0"/>
    <p:restoredTop sz="93173" autoAdjust="0"/>
  </p:normalViewPr>
  <p:slideViewPr>
    <p:cSldViewPr snapToGrid="0">
      <p:cViewPr varScale="1">
        <p:scale>
          <a:sx n="78" d="100"/>
          <a:sy n="78" d="100"/>
        </p:scale>
        <p:origin x="960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63" Type="http://schemas.openxmlformats.org/officeDocument/2006/relationships/font" Target="fonts/font22.fntdata"/><Relationship Id="rId68" Type="http://schemas.openxmlformats.org/officeDocument/2006/relationships/font" Target="fonts/font2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font" Target="fonts/font25.fntdata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20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font" Target="fonts/font23.fntdata"/><Relationship Id="rId69" Type="http://schemas.openxmlformats.org/officeDocument/2006/relationships/font" Target="fonts/font28.fntdata"/><Relationship Id="rId8" Type="http://schemas.openxmlformats.org/officeDocument/2006/relationships/slide" Target="slides/slide6.xml"/><Relationship Id="rId51" Type="http://schemas.openxmlformats.org/officeDocument/2006/relationships/font" Target="fonts/font10.fntdata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67" Type="http://schemas.openxmlformats.org/officeDocument/2006/relationships/font" Target="fonts/font26.fntdata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Relationship Id="rId70" Type="http://schemas.openxmlformats.org/officeDocument/2006/relationships/font" Target="fonts/font29.fntdata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font" Target="fonts/font24.fntdata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9BE72A-B6B5-4D56-8A38-E8934BE206A1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087636BF-D6FE-42E0-9B74-5093C03ED587}">
      <dgm:prSet phldrT="[Texte]"/>
      <dgm:spPr/>
      <dgm:t>
        <a:bodyPr/>
        <a:lstStyle/>
        <a:p>
          <a:r>
            <a:rPr lang="fr-FR" b="1" dirty="0"/>
            <a:t>Arbres de décision</a:t>
          </a:r>
        </a:p>
      </dgm:t>
    </dgm:pt>
    <dgm:pt modelId="{2EE2CB8A-D3A4-4D2A-8BEE-0608154BF6B5}" type="parTrans" cxnId="{7FB02D6F-30CB-45BB-A09D-414E521DAFCA}">
      <dgm:prSet/>
      <dgm:spPr/>
      <dgm:t>
        <a:bodyPr/>
        <a:lstStyle/>
        <a:p>
          <a:endParaRPr lang="fr-FR"/>
        </a:p>
      </dgm:t>
    </dgm:pt>
    <dgm:pt modelId="{322D799D-61B7-4811-9399-D0A6ACC451B3}" type="sibTrans" cxnId="{7FB02D6F-30CB-45BB-A09D-414E521DAFCA}">
      <dgm:prSet/>
      <dgm:spPr/>
      <dgm:t>
        <a:bodyPr/>
        <a:lstStyle/>
        <a:p>
          <a:endParaRPr lang="fr-FR"/>
        </a:p>
      </dgm:t>
    </dgm:pt>
    <dgm:pt modelId="{C21F1B6D-95D1-4776-8046-B3AE6ED800B8}">
      <dgm:prSet phldrT="[Texte]"/>
      <dgm:spPr/>
      <dgm:t>
        <a:bodyPr/>
        <a:lstStyle/>
        <a:p>
          <a:r>
            <a:rPr lang="fr-FR" b="1" dirty="0"/>
            <a:t>Bagging</a:t>
          </a:r>
        </a:p>
      </dgm:t>
    </dgm:pt>
    <dgm:pt modelId="{3C5F1234-D4BD-4CAD-ADDE-31D7DEC399F4}" type="parTrans" cxnId="{90B684A5-D025-4FB1-BAD8-978B633D91BA}">
      <dgm:prSet/>
      <dgm:spPr/>
      <dgm:t>
        <a:bodyPr/>
        <a:lstStyle/>
        <a:p>
          <a:endParaRPr lang="fr-FR"/>
        </a:p>
      </dgm:t>
    </dgm:pt>
    <dgm:pt modelId="{64422D04-B548-4350-8B30-EC005BF98F65}" type="sibTrans" cxnId="{90B684A5-D025-4FB1-BAD8-978B633D91BA}">
      <dgm:prSet/>
      <dgm:spPr/>
      <dgm:t>
        <a:bodyPr/>
        <a:lstStyle/>
        <a:p>
          <a:endParaRPr lang="fr-FR"/>
        </a:p>
      </dgm:t>
    </dgm:pt>
    <dgm:pt modelId="{75DE8C92-F036-44DA-98FC-971B187E301E}">
      <dgm:prSet phldrT="[Texte]"/>
      <dgm:spPr/>
      <dgm:t>
        <a:bodyPr/>
        <a:lstStyle/>
        <a:p>
          <a:r>
            <a:rPr lang="fr-FR" b="1" dirty="0"/>
            <a:t>Prédiction sur le choix majoritaire des arbres</a:t>
          </a:r>
        </a:p>
      </dgm:t>
    </dgm:pt>
    <dgm:pt modelId="{97E1FB13-1B37-4E78-9ACB-182A0CFAA53D}" type="parTrans" cxnId="{0DCC20FA-5EBF-470C-84E2-7FD42997677A}">
      <dgm:prSet/>
      <dgm:spPr/>
      <dgm:t>
        <a:bodyPr/>
        <a:lstStyle/>
        <a:p>
          <a:endParaRPr lang="fr-FR"/>
        </a:p>
      </dgm:t>
    </dgm:pt>
    <dgm:pt modelId="{9AD831CA-56B5-413F-B50D-5A1432F10080}" type="sibTrans" cxnId="{0DCC20FA-5EBF-470C-84E2-7FD42997677A}">
      <dgm:prSet/>
      <dgm:spPr/>
      <dgm:t>
        <a:bodyPr/>
        <a:lstStyle/>
        <a:p>
          <a:endParaRPr lang="fr-FR"/>
        </a:p>
      </dgm:t>
    </dgm:pt>
    <dgm:pt modelId="{50784A4D-2F70-46B5-B1BA-96800BCCD8CE}" type="pres">
      <dgm:prSet presAssocID="{3C9BE72A-B6B5-4D56-8A38-E8934BE206A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79A1DD6D-0009-40BC-82DD-7958F8C34FAD}" type="pres">
      <dgm:prSet presAssocID="{087636BF-D6FE-42E0-9B74-5093C03ED587}" presName="gear1" presStyleLbl="node1" presStyleIdx="0" presStyleCnt="3">
        <dgm:presLayoutVars>
          <dgm:chMax val="1"/>
          <dgm:bulletEnabled val="1"/>
        </dgm:presLayoutVars>
      </dgm:prSet>
      <dgm:spPr/>
    </dgm:pt>
    <dgm:pt modelId="{9D2AA882-71EF-4343-B5A3-39D99DCA4DBE}" type="pres">
      <dgm:prSet presAssocID="{087636BF-D6FE-42E0-9B74-5093C03ED587}" presName="gear1srcNode" presStyleLbl="node1" presStyleIdx="0" presStyleCnt="3"/>
      <dgm:spPr/>
    </dgm:pt>
    <dgm:pt modelId="{F3BB3304-192E-4A59-BB8F-69CBE8EA3BAE}" type="pres">
      <dgm:prSet presAssocID="{087636BF-D6FE-42E0-9B74-5093C03ED587}" presName="gear1dstNode" presStyleLbl="node1" presStyleIdx="0" presStyleCnt="3"/>
      <dgm:spPr/>
    </dgm:pt>
    <dgm:pt modelId="{4E3231E5-A437-4D94-B13E-C7E8E89AC500}" type="pres">
      <dgm:prSet presAssocID="{C21F1B6D-95D1-4776-8046-B3AE6ED800B8}" presName="gear2" presStyleLbl="node1" presStyleIdx="1" presStyleCnt="3">
        <dgm:presLayoutVars>
          <dgm:chMax val="1"/>
          <dgm:bulletEnabled val="1"/>
        </dgm:presLayoutVars>
      </dgm:prSet>
      <dgm:spPr/>
    </dgm:pt>
    <dgm:pt modelId="{16A5E1F2-7A5B-4BBF-BB6B-D5946CC7D682}" type="pres">
      <dgm:prSet presAssocID="{C21F1B6D-95D1-4776-8046-B3AE6ED800B8}" presName="gear2srcNode" presStyleLbl="node1" presStyleIdx="1" presStyleCnt="3"/>
      <dgm:spPr/>
    </dgm:pt>
    <dgm:pt modelId="{F7203DB6-25B6-49D2-BF7B-6F3D1BB2BF8A}" type="pres">
      <dgm:prSet presAssocID="{C21F1B6D-95D1-4776-8046-B3AE6ED800B8}" presName="gear2dstNode" presStyleLbl="node1" presStyleIdx="1" presStyleCnt="3"/>
      <dgm:spPr/>
    </dgm:pt>
    <dgm:pt modelId="{2C32A44D-B139-4FC7-A750-00AEF8997A42}" type="pres">
      <dgm:prSet presAssocID="{75DE8C92-F036-44DA-98FC-971B187E301E}" presName="gear3" presStyleLbl="node1" presStyleIdx="2" presStyleCnt="3"/>
      <dgm:spPr/>
    </dgm:pt>
    <dgm:pt modelId="{A8878F1A-DB5E-463B-9522-45DB63792BEE}" type="pres">
      <dgm:prSet presAssocID="{75DE8C92-F036-44DA-98FC-971B187E301E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3B3C8AAC-8022-4160-8D26-F3303B2DD32A}" type="pres">
      <dgm:prSet presAssocID="{75DE8C92-F036-44DA-98FC-971B187E301E}" presName="gear3srcNode" presStyleLbl="node1" presStyleIdx="2" presStyleCnt="3"/>
      <dgm:spPr/>
    </dgm:pt>
    <dgm:pt modelId="{7349AE3B-EF59-42EF-A9AA-193C69A38C55}" type="pres">
      <dgm:prSet presAssocID="{75DE8C92-F036-44DA-98FC-971B187E301E}" presName="gear3dstNode" presStyleLbl="node1" presStyleIdx="2" presStyleCnt="3"/>
      <dgm:spPr/>
    </dgm:pt>
    <dgm:pt modelId="{3C12BE0E-2B0C-4CF4-A596-DBF98087E6DC}" type="pres">
      <dgm:prSet presAssocID="{322D799D-61B7-4811-9399-D0A6ACC451B3}" presName="connector1" presStyleLbl="sibTrans2D1" presStyleIdx="0" presStyleCnt="3"/>
      <dgm:spPr/>
    </dgm:pt>
    <dgm:pt modelId="{94007819-E45D-47D9-A863-AF011C90263A}" type="pres">
      <dgm:prSet presAssocID="{64422D04-B548-4350-8B30-EC005BF98F65}" presName="connector2" presStyleLbl="sibTrans2D1" presStyleIdx="1" presStyleCnt="3"/>
      <dgm:spPr/>
    </dgm:pt>
    <dgm:pt modelId="{A5EAB873-3E1A-4878-A0F5-EAB326EDE759}" type="pres">
      <dgm:prSet presAssocID="{9AD831CA-56B5-413F-B50D-5A1432F10080}" presName="connector3" presStyleLbl="sibTrans2D1" presStyleIdx="2" presStyleCnt="3"/>
      <dgm:spPr/>
    </dgm:pt>
  </dgm:ptLst>
  <dgm:cxnLst>
    <dgm:cxn modelId="{1335A91C-F49B-4D74-AD04-311C93E4E612}" type="presOf" srcId="{75DE8C92-F036-44DA-98FC-971B187E301E}" destId="{3B3C8AAC-8022-4160-8D26-F3303B2DD32A}" srcOrd="2" destOrd="0" presId="urn:microsoft.com/office/officeart/2005/8/layout/gear1"/>
    <dgm:cxn modelId="{0D3CE31F-805E-4FE6-A05A-EC59C6ABDCF1}" type="presOf" srcId="{75DE8C92-F036-44DA-98FC-971B187E301E}" destId="{2C32A44D-B139-4FC7-A750-00AEF8997A42}" srcOrd="0" destOrd="0" presId="urn:microsoft.com/office/officeart/2005/8/layout/gear1"/>
    <dgm:cxn modelId="{7BC0383C-459C-429A-B962-BB681A773BF3}" type="presOf" srcId="{C21F1B6D-95D1-4776-8046-B3AE6ED800B8}" destId="{16A5E1F2-7A5B-4BBF-BB6B-D5946CC7D682}" srcOrd="1" destOrd="0" presId="urn:microsoft.com/office/officeart/2005/8/layout/gear1"/>
    <dgm:cxn modelId="{4970F35F-9120-4E03-B373-C4E7F578C2C9}" type="presOf" srcId="{087636BF-D6FE-42E0-9B74-5093C03ED587}" destId="{F3BB3304-192E-4A59-BB8F-69CBE8EA3BAE}" srcOrd="2" destOrd="0" presId="urn:microsoft.com/office/officeart/2005/8/layout/gear1"/>
    <dgm:cxn modelId="{D0D78666-9F3A-4BB0-A8FD-4792175E7DDA}" type="presOf" srcId="{9AD831CA-56B5-413F-B50D-5A1432F10080}" destId="{A5EAB873-3E1A-4878-A0F5-EAB326EDE759}" srcOrd="0" destOrd="0" presId="urn:microsoft.com/office/officeart/2005/8/layout/gear1"/>
    <dgm:cxn modelId="{F5459946-2244-4F64-88D2-5E4072771C15}" type="presOf" srcId="{3C9BE72A-B6B5-4D56-8A38-E8934BE206A1}" destId="{50784A4D-2F70-46B5-B1BA-96800BCCD8CE}" srcOrd="0" destOrd="0" presId="urn:microsoft.com/office/officeart/2005/8/layout/gear1"/>
    <dgm:cxn modelId="{7B84754A-6A9F-41A1-9209-8CDEE255ACE3}" type="presOf" srcId="{75DE8C92-F036-44DA-98FC-971B187E301E}" destId="{7349AE3B-EF59-42EF-A9AA-193C69A38C55}" srcOrd="3" destOrd="0" presId="urn:microsoft.com/office/officeart/2005/8/layout/gear1"/>
    <dgm:cxn modelId="{AA05954E-D50F-43E4-9A35-FD4E6360BEAA}" type="presOf" srcId="{322D799D-61B7-4811-9399-D0A6ACC451B3}" destId="{3C12BE0E-2B0C-4CF4-A596-DBF98087E6DC}" srcOrd="0" destOrd="0" presId="urn:microsoft.com/office/officeart/2005/8/layout/gear1"/>
    <dgm:cxn modelId="{7FB02D6F-30CB-45BB-A09D-414E521DAFCA}" srcId="{3C9BE72A-B6B5-4D56-8A38-E8934BE206A1}" destId="{087636BF-D6FE-42E0-9B74-5093C03ED587}" srcOrd="0" destOrd="0" parTransId="{2EE2CB8A-D3A4-4D2A-8BEE-0608154BF6B5}" sibTransId="{322D799D-61B7-4811-9399-D0A6ACC451B3}"/>
    <dgm:cxn modelId="{8CB71779-56E3-4804-BA7B-AB6CC731B115}" type="presOf" srcId="{087636BF-D6FE-42E0-9B74-5093C03ED587}" destId="{79A1DD6D-0009-40BC-82DD-7958F8C34FAD}" srcOrd="0" destOrd="0" presId="urn:microsoft.com/office/officeart/2005/8/layout/gear1"/>
    <dgm:cxn modelId="{EDD19B7B-F602-45E0-A711-9DC848E1EF17}" type="presOf" srcId="{75DE8C92-F036-44DA-98FC-971B187E301E}" destId="{A8878F1A-DB5E-463B-9522-45DB63792BEE}" srcOrd="1" destOrd="0" presId="urn:microsoft.com/office/officeart/2005/8/layout/gear1"/>
    <dgm:cxn modelId="{3C6E9E85-61C0-4583-8E3E-BAB3503B4534}" type="presOf" srcId="{C21F1B6D-95D1-4776-8046-B3AE6ED800B8}" destId="{4E3231E5-A437-4D94-B13E-C7E8E89AC500}" srcOrd="0" destOrd="0" presId="urn:microsoft.com/office/officeart/2005/8/layout/gear1"/>
    <dgm:cxn modelId="{85D6FA8B-2188-4845-B83B-BE602A3A2CC9}" type="presOf" srcId="{64422D04-B548-4350-8B30-EC005BF98F65}" destId="{94007819-E45D-47D9-A863-AF011C90263A}" srcOrd="0" destOrd="0" presId="urn:microsoft.com/office/officeart/2005/8/layout/gear1"/>
    <dgm:cxn modelId="{90B684A5-D025-4FB1-BAD8-978B633D91BA}" srcId="{3C9BE72A-B6B5-4D56-8A38-E8934BE206A1}" destId="{C21F1B6D-95D1-4776-8046-B3AE6ED800B8}" srcOrd="1" destOrd="0" parTransId="{3C5F1234-D4BD-4CAD-ADDE-31D7DEC399F4}" sibTransId="{64422D04-B548-4350-8B30-EC005BF98F65}"/>
    <dgm:cxn modelId="{09F28BCE-B60A-44C4-BC5B-714E6869610C}" type="presOf" srcId="{087636BF-D6FE-42E0-9B74-5093C03ED587}" destId="{9D2AA882-71EF-4343-B5A3-39D99DCA4DBE}" srcOrd="1" destOrd="0" presId="urn:microsoft.com/office/officeart/2005/8/layout/gear1"/>
    <dgm:cxn modelId="{ABAF8EF2-1159-4ECF-A224-818880FFC1A9}" type="presOf" srcId="{C21F1B6D-95D1-4776-8046-B3AE6ED800B8}" destId="{F7203DB6-25B6-49D2-BF7B-6F3D1BB2BF8A}" srcOrd="2" destOrd="0" presId="urn:microsoft.com/office/officeart/2005/8/layout/gear1"/>
    <dgm:cxn modelId="{0DCC20FA-5EBF-470C-84E2-7FD42997677A}" srcId="{3C9BE72A-B6B5-4D56-8A38-E8934BE206A1}" destId="{75DE8C92-F036-44DA-98FC-971B187E301E}" srcOrd="2" destOrd="0" parTransId="{97E1FB13-1B37-4E78-9ACB-182A0CFAA53D}" sibTransId="{9AD831CA-56B5-413F-B50D-5A1432F10080}"/>
    <dgm:cxn modelId="{0FC917F7-2757-473C-892E-7CB4B4755CD5}" type="presParOf" srcId="{50784A4D-2F70-46B5-B1BA-96800BCCD8CE}" destId="{79A1DD6D-0009-40BC-82DD-7958F8C34FAD}" srcOrd="0" destOrd="0" presId="urn:microsoft.com/office/officeart/2005/8/layout/gear1"/>
    <dgm:cxn modelId="{7EC9DE12-35DE-46D3-84FD-D215FAB995DF}" type="presParOf" srcId="{50784A4D-2F70-46B5-B1BA-96800BCCD8CE}" destId="{9D2AA882-71EF-4343-B5A3-39D99DCA4DBE}" srcOrd="1" destOrd="0" presId="urn:microsoft.com/office/officeart/2005/8/layout/gear1"/>
    <dgm:cxn modelId="{F3F76067-3D4C-4A17-8191-8A629873EF2A}" type="presParOf" srcId="{50784A4D-2F70-46B5-B1BA-96800BCCD8CE}" destId="{F3BB3304-192E-4A59-BB8F-69CBE8EA3BAE}" srcOrd="2" destOrd="0" presId="urn:microsoft.com/office/officeart/2005/8/layout/gear1"/>
    <dgm:cxn modelId="{689CB4D2-21C1-4568-9418-D918BD0B86DC}" type="presParOf" srcId="{50784A4D-2F70-46B5-B1BA-96800BCCD8CE}" destId="{4E3231E5-A437-4D94-B13E-C7E8E89AC500}" srcOrd="3" destOrd="0" presId="urn:microsoft.com/office/officeart/2005/8/layout/gear1"/>
    <dgm:cxn modelId="{FA782B21-D391-4F1F-967E-57A7A725C465}" type="presParOf" srcId="{50784A4D-2F70-46B5-B1BA-96800BCCD8CE}" destId="{16A5E1F2-7A5B-4BBF-BB6B-D5946CC7D682}" srcOrd="4" destOrd="0" presId="urn:microsoft.com/office/officeart/2005/8/layout/gear1"/>
    <dgm:cxn modelId="{69566D40-44A0-4B41-8F1F-C71AB892EA54}" type="presParOf" srcId="{50784A4D-2F70-46B5-B1BA-96800BCCD8CE}" destId="{F7203DB6-25B6-49D2-BF7B-6F3D1BB2BF8A}" srcOrd="5" destOrd="0" presId="urn:microsoft.com/office/officeart/2005/8/layout/gear1"/>
    <dgm:cxn modelId="{E49C23F4-120E-40A2-AB05-D15063B17798}" type="presParOf" srcId="{50784A4D-2F70-46B5-B1BA-96800BCCD8CE}" destId="{2C32A44D-B139-4FC7-A750-00AEF8997A42}" srcOrd="6" destOrd="0" presId="urn:microsoft.com/office/officeart/2005/8/layout/gear1"/>
    <dgm:cxn modelId="{40CC7983-0810-46A7-AF0D-30267FAFE73E}" type="presParOf" srcId="{50784A4D-2F70-46B5-B1BA-96800BCCD8CE}" destId="{A8878F1A-DB5E-463B-9522-45DB63792BEE}" srcOrd="7" destOrd="0" presId="urn:microsoft.com/office/officeart/2005/8/layout/gear1"/>
    <dgm:cxn modelId="{6BDC625E-9087-4817-BD43-58A6BC411495}" type="presParOf" srcId="{50784A4D-2F70-46B5-B1BA-96800BCCD8CE}" destId="{3B3C8AAC-8022-4160-8D26-F3303B2DD32A}" srcOrd="8" destOrd="0" presId="urn:microsoft.com/office/officeart/2005/8/layout/gear1"/>
    <dgm:cxn modelId="{4D70F3E9-9B9A-4256-9423-F605AA0990F3}" type="presParOf" srcId="{50784A4D-2F70-46B5-B1BA-96800BCCD8CE}" destId="{7349AE3B-EF59-42EF-A9AA-193C69A38C55}" srcOrd="9" destOrd="0" presId="urn:microsoft.com/office/officeart/2005/8/layout/gear1"/>
    <dgm:cxn modelId="{A8BEB0C3-94AF-4139-B5D2-5F10F787E02C}" type="presParOf" srcId="{50784A4D-2F70-46B5-B1BA-96800BCCD8CE}" destId="{3C12BE0E-2B0C-4CF4-A596-DBF98087E6DC}" srcOrd="10" destOrd="0" presId="urn:microsoft.com/office/officeart/2005/8/layout/gear1"/>
    <dgm:cxn modelId="{A80BF570-11E3-4FB3-A51C-0A7D1AE242A4}" type="presParOf" srcId="{50784A4D-2F70-46B5-B1BA-96800BCCD8CE}" destId="{94007819-E45D-47D9-A863-AF011C90263A}" srcOrd="11" destOrd="0" presId="urn:microsoft.com/office/officeart/2005/8/layout/gear1"/>
    <dgm:cxn modelId="{1D6BD416-28A4-4678-8D56-A7EEB4E250BA}" type="presParOf" srcId="{50784A4D-2F70-46B5-B1BA-96800BCCD8CE}" destId="{A5EAB873-3E1A-4878-A0F5-EAB326EDE759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A1DD6D-0009-40BC-82DD-7958F8C34FAD}">
      <dsp:nvSpPr>
        <dsp:cNvPr id="0" name=""/>
        <dsp:cNvSpPr/>
      </dsp:nvSpPr>
      <dsp:spPr>
        <a:xfrm>
          <a:off x="3019245" y="1934021"/>
          <a:ext cx="2363803" cy="2363803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Arbres de décision</a:t>
          </a:r>
        </a:p>
      </dsp:txBody>
      <dsp:txXfrm>
        <a:off x="3494475" y="2487731"/>
        <a:ext cx="1413343" cy="1215043"/>
      </dsp:txXfrm>
    </dsp:sp>
    <dsp:sp modelId="{4E3231E5-A437-4D94-B13E-C7E8E89AC500}">
      <dsp:nvSpPr>
        <dsp:cNvPr id="0" name=""/>
        <dsp:cNvSpPr/>
      </dsp:nvSpPr>
      <dsp:spPr>
        <a:xfrm>
          <a:off x="1643941" y="1375303"/>
          <a:ext cx="1719130" cy="1719130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Bagging</a:t>
          </a:r>
        </a:p>
      </dsp:txBody>
      <dsp:txXfrm>
        <a:off x="2076737" y="1810715"/>
        <a:ext cx="853538" cy="848306"/>
      </dsp:txXfrm>
    </dsp:sp>
    <dsp:sp modelId="{2C32A44D-B139-4FC7-A750-00AEF8997A42}">
      <dsp:nvSpPr>
        <dsp:cNvPr id="0" name=""/>
        <dsp:cNvSpPr/>
      </dsp:nvSpPr>
      <dsp:spPr>
        <a:xfrm rot="20700000">
          <a:off x="2606829" y="189279"/>
          <a:ext cx="1684396" cy="168439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Prédiction sur le choix majoritaire des arbres</a:t>
          </a:r>
        </a:p>
      </dsp:txBody>
      <dsp:txXfrm rot="-20700000">
        <a:off x="2976267" y="558717"/>
        <a:ext cx="945521" cy="945521"/>
      </dsp:txXfrm>
    </dsp:sp>
    <dsp:sp modelId="{3C12BE0E-2B0C-4CF4-A596-DBF98087E6DC}">
      <dsp:nvSpPr>
        <dsp:cNvPr id="0" name=""/>
        <dsp:cNvSpPr/>
      </dsp:nvSpPr>
      <dsp:spPr>
        <a:xfrm>
          <a:off x="2838620" y="1576681"/>
          <a:ext cx="3025668" cy="3025668"/>
        </a:xfrm>
        <a:prstGeom prst="circularArrow">
          <a:avLst>
            <a:gd name="adj1" fmla="val 4687"/>
            <a:gd name="adj2" fmla="val 299029"/>
            <a:gd name="adj3" fmla="val 2518639"/>
            <a:gd name="adj4" fmla="val 15855960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007819-E45D-47D9-A863-AF011C90263A}">
      <dsp:nvSpPr>
        <dsp:cNvPr id="0" name=""/>
        <dsp:cNvSpPr/>
      </dsp:nvSpPr>
      <dsp:spPr>
        <a:xfrm>
          <a:off x="1339487" y="994481"/>
          <a:ext cx="2198337" cy="219833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EAB873-3E1A-4878-A0F5-EAB326EDE759}">
      <dsp:nvSpPr>
        <dsp:cNvPr id="0" name=""/>
        <dsp:cNvSpPr/>
      </dsp:nvSpPr>
      <dsp:spPr>
        <a:xfrm>
          <a:off x="2217211" y="-180110"/>
          <a:ext cx="2370250" cy="237025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8T15:23:29.3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22,'489'0,"-456"-1,41-8,-40 4,39-1,-52 6,-4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8T15:23:32.0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1,'267'15,"-79"6,-122-12,-8 0,80 0,-114-9,-4-1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36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5667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2840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414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7073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9502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1685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2530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563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0681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018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7681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913f0108fb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913f0108fb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6677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4144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7" r:id="rId28"/>
    <p:sldLayoutId id="2147483678" r:id="rId2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sv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6.png"/><Relationship Id="rId5" Type="http://schemas.openxmlformats.org/officeDocument/2006/relationships/image" Target="../media/image41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6.png"/><Relationship Id="rId5" Type="http://schemas.openxmlformats.org/officeDocument/2006/relationships/image" Target="../media/image41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6.png"/><Relationship Id="rId5" Type="http://schemas.openxmlformats.org/officeDocument/2006/relationships/image" Target="../media/image41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6.png"/><Relationship Id="rId5" Type="http://schemas.openxmlformats.org/officeDocument/2006/relationships/image" Target="../media/image41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gif"/><Relationship Id="rId3" Type="http://schemas.openxmlformats.org/officeDocument/2006/relationships/image" Target="../media/image72.svg"/><Relationship Id="rId7" Type="http://schemas.openxmlformats.org/officeDocument/2006/relationships/image" Target="../media/image76.svg"/><Relationship Id="rId12" Type="http://schemas.openxmlformats.org/officeDocument/2006/relationships/image" Target="../media/image31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5.png"/><Relationship Id="rId11" Type="http://schemas.openxmlformats.org/officeDocument/2006/relationships/customXml" Target="../ink/ink2.xml"/><Relationship Id="rId5" Type="http://schemas.openxmlformats.org/officeDocument/2006/relationships/image" Target="../media/image74.svg"/><Relationship Id="rId10" Type="http://schemas.openxmlformats.org/officeDocument/2006/relationships/image" Target="../media/image300.png"/><Relationship Id="rId4" Type="http://schemas.openxmlformats.org/officeDocument/2006/relationships/image" Target="../media/image73.png"/><Relationship Id="rId9" Type="http://schemas.openxmlformats.org/officeDocument/2006/relationships/customXml" Target="../ink/ink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3" Type="http://schemas.openxmlformats.org/officeDocument/2006/relationships/image" Target="../media/image85.svg"/><Relationship Id="rId7" Type="http://schemas.openxmlformats.org/officeDocument/2006/relationships/image" Target="../media/image87.sv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" Type="http://schemas.openxmlformats.org/officeDocument/2006/relationships/image" Target="../media/image71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5.png"/><Relationship Id="rId11" Type="http://schemas.openxmlformats.org/officeDocument/2006/relationships/image" Target="../media/image91.png"/><Relationship Id="rId5" Type="http://schemas.openxmlformats.org/officeDocument/2006/relationships/image" Target="../media/image86.sv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image" Target="../media/image73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5.png"/><Relationship Id="rId4" Type="http://schemas.openxmlformats.org/officeDocument/2006/relationships/image" Target="../media/image43.svg"/><Relationship Id="rId9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6.png"/><Relationship Id="rId5" Type="http://schemas.openxmlformats.org/officeDocument/2006/relationships/image" Target="../media/image41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1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gif"/><Relationship Id="rId5" Type="http://schemas.openxmlformats.org/officeDocument/2006/relationships/image" Target="../media/image104.jpeg"/><Relationship Id="rId4" Type="http://schemas.openxmlformats.org/officeDocument/2006/relationships/image" Target="../media/image103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2.png"/><Relationship Id="rId4" Type="http://schemas.openxmlformats.org/officeDocument/2006/relationships/notesSlide" Target="../notesSlides/notesSlide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7.gif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/>
        </p:nvGraphicFramePr>
        <p:xfrm>
          <a:off x="1076546" y="403887"/>
          <a:ext cx="5004214" cy="4295849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2032414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286196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87829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Kilocalories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2707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Glucides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1029043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5" name="Image 4" descr="Une image contenant capture d’écran, cercle, symbole, clipart&#10;&#10;Description générée automatiquement">
            <a:extLst>
              <a:ext uri="{FF2B5EF4-FFF2-40B4-BE49-F238E27FC236}">
                <a16:creationId xmlns:a16="http://schemas.microsoft.com/office/drawing/2014/main" id="{AEE67704-1B56-1FA5-7A22-4514A093B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933" y="1933017"/>
            <a:ext cx="1726623" cy="172662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FB648A5-61E7-ADC0-8336-ED991DA1E80C}"/>
              </a:ext>
            </a:extLst>
          </p:cNvPr>
          <p:cNvSpPr txBox="1"/>
          <p:nvPr/>
        </p:nvSpPr>
        <p:spPr>
          <a:xfrm>
            <a:off x="7065818" y="1471352"/>
            <a:ext cx="1197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100g</a:t>
            </a:r>
          </a:p>
        </p:txBody>
      </p:sp>
      <p:pic>
        <p:nvPicPr>
          <p:cNvPr id="13" name="Image 12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143302D0-F670-3A8E-07E9-7E2659C09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036" y="926035"/>
            <a:ext cx="1136418" cy="113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49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3D950BC-9D4D-1C1C-4009-1384C67A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532" y="486030"/>
            <a:ext cx="6582519" cy="4171440"/>
          </a:xfrm>
          <a:prstGeom prst="rect">
            <a:avLst/>
          </a:prstGeom>
        </p:spPr>
      </p:pic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68580" y="498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Comment </a:t>
            </a:r>
            <a:r>
              <a:rPr lang="en" dirty="0" err="1"/>
              <a:t>fonctionne</a:t>
            </a:r>
            <a:r>
              <a:rPr lang="en" dirty="0"/>
              <a:t> </a:t>
            </a:r>
            <a:r>
              <a:rPr lang="en" dirty="0" err="1"/>
              <a:t>l’application</a:t>
            </a:r>
            <a:r>
              <a:rPr lang="en" dirty="0"/>
              <a:t> ?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97E3310-24E6-60D1-FE17-F1E1F2717A14}"/>
              </a:ext>
            </a:extLst>
          </p:cNvPr>
          <p:cNvSpPr txBox="1"/>
          <p:nvPr/>
        </p:nvSpPr>
        <p:spPr>
          <a:xfrm>
            <a:off x="1771650" y="1170308"/>
            <a:ext cx="2715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6"/>
                </a:solidFill>
                <a:highlight>
                  <a:srgbClr val="8BCDFF"/>
                </a:highlight>
              </a:rPr>
              <a:t>dashboard_nutri_score.xlsm</a:t>
            </a:r>
          </a:p>
        </p:txBody>
      </p:sp>
      <p:pic>
        <p:nvPicPr>
          <p:cNvPr id="5" name="Graphique 4" descr="Compteur moyen avec un remplissage uni">
            <a:extLst>
              <a:ext uri="{FF2B5EF4-FFF2-40B4-BE49-F238E27FC236}">
                <a16:creationId xmlns:a16="http://schemas.microsoft.com/office/drawing/2014/main" id="{D1E9EFD2-979B-3171-D769-55D3B9F9B1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6791" y="656453"/>
            <a:ext cx="914400" cy="914400"/>
          </a:xfrm>
          <a:prstGeom prst="rect">
            <a:avLst/>
          </a:prstGeom>
        </p:spPr>
      </p:pic>
      <p:pic>
        <p:nvPicPr>
          <p:cNvPr id="7" name="Graphique 6" descr="Presse-papiers vérifié avec un remplissage uni">
            <a:extLst>
              <a:ext uri="{FF2B5EF4-FFF2-40B4-BE49-F238E27FC236}">
                <a16:creationId xmlns:a16="http://schemas.microsoft.com/office/drawing/2014/main" id="{54BF669A-92FB-361D-B21B-426030D801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97369" y="1603142"/>
            <a:ext cx="914400" cy="914400"/>
          </a:xfrm>
          <a:prstGeom prst="rect">
            <a:avLst/>
          </a:prstGeom>
        </p:spPr>
      </p:pic>
      <p:pic>
        <p:nvPicPr>
          <p:cNvPr id="9" name="Graphique 8" descr="Histoire avec un remplissage uni">
            <a:extLst>
              <a:ext uri="{FF2B5EF4-FFF2-40B4-BE49-F238E27FC236}">
                <a16:creationId xmlns:a16="http://schemas.microsoft.com/office/drawing/2014/main" id="{F0D94D73-1AC7-F40E-9679-22EB70FF45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97369" y="3579284"/>
            <a:ext cx="914400" cy="914400"/>
          </a:xfrm>
          <a:prstGeom prst="rect">
            <a:avLst/>
          </a:prstGeom>
        </p:spPr>
      </p:pic>
      <p:pic>
        <p:nvPicPr>
          <p:cNvPr id="11" name="Graphique 10" descr="Questions avec un remplissage uni">
            <a:extLst>
              <a:ext uri="{FF2B5EF4-FFF2-40B4-BE49-F238E27FC236}">
                <a16:creationId xmlns:a16="http://schemas.microsoft.com/office/drawing/2014/main" id="{375277FA-4880-E481-256D-528C7C8BB8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1814" y="265647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63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94025D49-4105-6E4D-C350-AD3FEA1F6D2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32790" y="2067228"/>
            <a:ext cx="3940201" cy="325468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3E7EB60-5501-C855-A46F-2EB93BD3D6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6089" y="2449453"/>
            <a:ext cx="3787576" cy="2005842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8F14E2BD-08A8-7AEF-11E7-250524DC0D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387" y="1268238"/>
            <a:ext cx="4380940" cy="405367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45E4279-E858-3C15-F2F8-76F793124D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430" y="1703515"/>
            <a:ext cx="4094854" cy="2532405"/>
          </a:xfrm>
          <a:prstGeom prst="rect">
            <a:avLst/>
          </a:prstGeom>
        </p:spPr>
      </p:pic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226690" y="1842579"/>
            <a:ext cx="1458342" cy="145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046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CF6F78FE-B332-0B85-795A-8F7C7D8FFC0F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08594" y="2075351"/>
            <a:ext cx="3940201" cy="325468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EA3B35E-8878-22DB-3930-8C932A4968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1893" y="2457576"/>
            <a:ext cx="3787576" cy="2005842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F6BAF916-3449-5869-6DA7-4CA74D3B61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0191" y="1276361"/>
            <a:ext cx="4380940" cy="405367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9B68FDA-C7CA-271F-BE64-FA23687E9B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3234" y="1711638"/>
            <a:ext cx="4094854" cy="2532405"/>
          </a:xfrm>
          <a:prstGeom prst="rect">
            <a:avLst/>
          </a:prstGeom>
        </p:spPr>
      </p:pic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3263" y="1935948"/>
            <a:ext cx="2016417" cy="201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99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8981325-A94B-9F32-ED58-00953E4CD031}"/>
              </a:ext>
            </a:extLst>
          </p:cNvPr>
          <p:cNvSpPr txBox="1"/>
          <p:nvPr/>
        </p:nvSpPr>
        <p:spPr>
          <a:xfrm>
            <a:off x="2787086" y="0"/>
            <a:ext cx="45862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Sécurité du formulaire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8E293D8-FF43-BBCD-2484-BC644D723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80" y="573310"/>
            <a:ext cx="3581301" cy="105165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AF20494-5936-968C-235C-C212E89E7762}"/>
              </a:ext>
            </a:extLst>
          </p:cNvPr>
          <p:cNvSpPr txBox="1"/>
          <p:nvPr/>
        </p:nvSpPr>
        <p:spPr>
          <a:xfrm>
            <a:off x="4822030" y="707231"/>
            <a:ext cx="376475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dirty="0"/>
              <a:t>Empêche l’utilisateur d’entrer des valeurs sans avoir coché la case consommateur ou producteur 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9EBF02E1-EA46-8D20-5743-E4F696C42555}"/>
              </a:ext>
            </a:extLst>
          </p:cNvPr>
          <p:cNvSpPr/>
          <p:nvPr/>
        </p:nvSpPr>
        <p:spPr>
          <a:xfrm>
            <a:off x="4007644" y="907256"/>
            <a:ext cx="636243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9736C3B3-037C-131B-DC8D-4CCC7344E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55" y="2018510"/>
            <a:ext cx="2796782" cy="464860"/>
          </a:xfrm>
          <a:prstGeom prst="rect">
            <a:avLst/>
          </a:prstGeom>
        </p:spPr>
      </p:pic>
      <p:pic>
        <p:nvPicPr>
          <p:cNvPr id="19" name="Graphique 18" descr="Coche">
            <a:extLst>
              <a:ext uri="{FF2B5EF4-FFF2-40B4-BE49-F238E27FC236}">
                <a16:creationId xmlns:a16="http://schemas.microsoft.com/office/drawing/2014/main" id="{97760D47-6CBB-F817-926E-D93BDEDEA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7067" y="1884293"/>
            <a:ext cx="685800" cy="6858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88394785-479F-877A-5BDE-16E2253671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3351" y="2686562"/>
            <a:ext cx="3033023" cy="502964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A19A35D6-8F9C-A486-CD93-FCA52DFB50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755" y="2865572"/>
            <a:ext cx="2629128" cy="533446"/>
          </a:xfrm>
          <a:prstGeom prst="rect">
            <a:avLst/>
          </a:prstGeom>
        </p:spPr>
      </p:pic>
      <p:pic>
        <p:nvPicPr>
          <p:cNvPr id="26" name="Graphique 25" descr="Coche">
            <a:extLst>
              <a:ext uri="{FF2B5EF4-FFF2-40B4-BE49-F238E27FC236}">
                <a16:creationId xmlns:a16="http://schemas.microsoft.com/office/drawing/2014/main" id="{955B3D65-331B-8372-A76F-463ABC51DD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34523" y="2700893"/>
            <a:ext cx="685800" cy="68580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4A6D0DFE-ED94-BAD3-5A38-26ED35C551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6709" y="4340044"/>
            <a:ext cx="2583404" cy="510584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E24C6254-6C64-09C4-98FB-CDB294342D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2166" y="4140128"/>
            <a:ext cx="2530059" cy="449619"/>
          </a:xfrm>
          <a:prstGeom prst="rect">
            <a:avLst/>
          </a:prstGeom>
        </p:spPr>
      </p:pic>
      <p:sp>
        <p:nvSpPr>
          <p:cNvPr id="38" name="Flèche : angle droit 37">
            <a:extLst>
              <a:ext uri="{FF2B5EF4-FFF2-40B4-BE49-F238E27FC236}">
                <a16:creationId xmlns:a16="http://schemas.microsoft.com/office/drawing/2014/main" id="{E6E3A9BF-AD45-A158-4863-050344B3D8AF}"/>
              </a:ext>
            </a:extLst>
          </p:cNvPr>
          <p:cNvSpPr/>
          <p:nvPr/>
        </p:nvSpPr>
        <p:spPr>
          <a:xfrm rot="5400000">
            <a:off x="1553677" y="3694919"/>
            <a:ext cx="983074" cy="628222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Cadre 39">
            <a:extLst>
              <a:ext uri="{FF2B5EF4-FFF2-40B4-BE49-F238E27FC236}">
                <a16:creationId xmlns:a16="http://schemas.microsoft.com/office/drawing/2014/main" id="{B96C841E-2AAB-3A1F-ED89-780F85C024D1}"/>
              </a:ext>
            </a:extLst>
          </p:cNvPr>
          <p:cNvSpPr/>
          <p:nvPr/>
        </p:nvSpPr>
        <p:spPr>
          <a:xfrm>
            <a:off x="1975664" y="3517494"/>
            <a:ext cx="3086100" cy="515944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7D31C914-89C2-FAFF-B188-64D3785DB751}"/>
              </a:ext>
            </a:extLst>
          </p:cNvPr>
          <p:cNvSpPr txBox="1"/>
          <p:nvPr/>
        </p:nvSpPr>
        <p:spPr>
          <a:xfrm>
            <a:off x="1906125" y="3620945"/>
            <a:ext cx="3086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Change automatiquement le format 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7FA7779D-6006-1F09-F7C5-A236672B06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9487" y="1758800"/>
            <a:ext cx="2370025" cy="403895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83169493-5B6E-658F-74AF-BEEBFD7BF7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18971" y="3559474"/>
            <a:ext cx="2751058" cy="457240"/>
          </a:xfrm>
          <a:prstGeom prst="rect">
            <a:avLst/>
          </a:prstGeom>
        </p:spPr>
      </p:pic>
      <p:pic>
        <p:nvPicPr>
          <p:cNvPr id="35" name="Graphique 34" descr="Fermer">
            <a:extLst>
              <a:ext uri="{FF2B5EF4-FFF2-40B4-BE49-F238E27FC236}">
                <a16:creationId xmlns:a16="http://schemas.microsoft.com/office/drawing/2014/main" id="{C46E9C10-DAEB-FC3B-C875-E4A655F8EA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15337" y="1366224"/>
            <a:ext cx="1132176" cy="1132176"/>
          </a:xfrm>
          <a:prstGeom prst="rect">
            <a:avLst/>
          </a:prstGeom>
        </p:spPr>
      </p:pic>
      <p:pic>
        <p:nvPicPr>
          <p:cNvPr id="48" name="Graphique 47" descr="Fermer">
            <a:extLst>
              <a:ext uri="{FF2B5EF4-FFF2-40B4-BE49-F238E27FC236}">
                <a16:creationId xmlns:a16="http://schemas.microsoft.com/office/drawing/2014/main" id="{1F8E4A46-A72E-D3B4-8101-02E725E990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63774" y="2343662"/>
            <a:ext cx="1132176" cy="1132176"/>
          </a:xfrm>
          <a:prstGeom prst="rect">
            <a:avLst/>
          </a:prstGeom>
        </p:spPr>
      </p:pic>
      <p:pic>
        <p:nvPicPr>
          <p:cNvPr id="49" name="Graphique 48" descr="Fermer">
            <a:extLst>
              <a:ext uri="{FF2B5EF4-FFF2-40B4-BE49-F238E27FC236}">
                <a16:creationId xmlns:a16="http://schemas.microsoft.com/office/drawing/2014/main" id="{0BA8D373-36D1-E188-62BB-8C14CA5A11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828411" y="3202282"/>
            <a:ext cx="1132176" cy="1132176"/>
          </a:xfrm>
          <a:prstGeom prst="rect">
            <a:avLst/>
          </a:prstGeom>
        </p:spPr>
      </p:pic>
      <p:pic>
        <p:nvPicPr>
          <p:cNvPr id="50" name="Graphique 49" descr="Fermer">
            <a:extLst>
              <a:ext uri="{FF2B5EF4-FFF2-40B4-BE49-F238E27FC236}">
                <a16:creationId xmlns:a16="http://schemas.microsoft.com/office/drawing/2014/main" id="{3D663E8C-CCD3-BC50-5D06-0B40D0CACF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63774" y="4054460"/>
            <a:ext cx="1132176" cy="1132176"/>
          </a:xfrm>
          <a:prstGeom prst="rect">
            <a:avLst/>
          </a:prstGeom>
        </p:spPr>
      </p:pic>
      <p:sp>
        <p:nvSpPr>
          <p:cNvPr id="3" name="Cadre 2">
            <a:extLst>
              <a:ext uri="{FF2B5EF4-FFF2-40B4-BE49-F238E27FC236}">
                <a16:creationId xmlns:a16="http://schemas.microsoft.com/office/drawing/2014/main" id="{31D4CCAE-0294-20A8-046A-3DE16E2DEDA7}"/>
              </a:ext>
            </a:extLst>
          </p:cNvPr>
          <p:cNvSpPr/>
          <p:nvPr/>
        </p:nvSpPr>
        <p:spPr>
          <a:xfrm>
            <a:off x="4732958" y="630679"/>
            <a:ext cx="3764757" cy="835601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62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8981325-A94B-9F32-ED58-00953E4CD031}"/>
              </a:ext>
            </a:extLst>
          </p:cNvPr>
          <p:cNvSpPr txBox="1"/>
          <p:nvPr/>
        </p:nvSpPr>
        <p:spPr>
          <a:xfrm>
            <a:off x="1671638" y="0"/>
            <a:ext cx="57017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Fonctionnement historique formulaire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7673D17-4D6B-FB61-F6AE-404C129297DC}"/>
              </a:ext>
            </a:extLst>
          </p:cNvPr>
          <p:cNvSpPr txBox="1"/>
          <p:nvPr/>
        </p:nvSpPr>
        <p:spPr>
          <a:xfrm>
            <a:off x="4496085" y="903218"/>
            <a:ext cx="3764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Onglet historique vide au lancement du formulaire 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F146A5C3-13A2-99CF-4055-2C608210B74C}"/>
              </a:ext>
            </a:extLst>
          </p:cNvPr>
          <p:cNvSpPr/>
          <p:nvPr/>
        </p:nvSpPr>
        <p:spPr>
          <a:xfrm>
            <a:off x="3624548" y="1010940"/>
            <a:ext cx="691420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8ED221B-960C-2AC6-3792-6F0D406CB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17" y="3570384"/>
            <a:ext cx="4069433" cy="81541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230D693-1171-114D-0119-415E4360E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079" y="2009612"/>
            <a:ext cx="4046571" cy="861135"/>
          </a:xfrm>
          <a:prstGeom prst="rect">
            <a:avLst/>
          </a:prstGeom>
        </p:spPr>
      </p:pic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FFEC9764-E192-57DA-C6AB-67F472A8C358}"/>
              </a:ext>
            </a:extLst>
          </p:cNvPr>
          <p:cNvSpPr/>
          <p:nvPr/>
        </p:nvSpPr>
        <p:spPr>
          <a:xfrm>
            <a:off x="5296697" y="2286290"/>
            <a:ext cx="814386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85B3DF7E-49B7-BB85-C737-6D4CB63134B0}"/>
              </a:ext>
            </a:extLst>
          </p:cNvPr>
          <p:cNvSpPr/>
          <p:nvPr/>
        </p:nvSpPr>
        <p:spPr>
          <a:xfrm>
            <a:off x="5296697" y="3824200"/>
            <a:ext cx="814386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CE74E7CA-B3FA-E4DA-74A1-9B8FF773E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351" y="1916664"/>
            <a:ext cx="1903214" cy="98757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7F555182-6465-D8CB-E33C-61165F59A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351" y="3348140"/>
            <a:ext cx="1717025" cy="1259895"/>
          </a:xfrm>
          <a:prstGeom prst="rect">
            <a:avLst/>
          </a:prstGeom>
        </p:spPr>
      </p:pic>
      <p:sp>
        <p:nvSpPr>
          <p:cNvPr id="27" name="Cadre 26">
            <a:extLst>
              <a:ext uri="{FF2B5EF4-FFF2-40B4-BE49-F238E27FC236}">
                <a16:creationId xmlns:a16="http://schemas.microsoft.com/office/drawing/2014/main" id="{344E422D-BFD7-1067-A052-F3BA6F622C69}"/>
              </a:ext>
            </a:extLst>
          </p:cNvPr>
          <p:cNvSpPr/>
          <p:nvPr/>
        </p:nvSpPr>
        <p:spPr>
          <a:xfrm>
            <a:off x="4382809" y="731244"/>
            <a:ext cx="3450552" cy="835601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9D2F41E5-A99F-4B5D-2276-9A7BC513AE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7452" y="657511"/>
            <a:ext cx="2293819" cy="98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3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8981325-A94B-9F32-ED58-00953E4CD031}"/>
              </a:ext>
            </a:extLst>
          </p:cNvPr>
          <p:cNvSpPr txBox="1"/>
          <p:nvPr/>
        </p:nvSpPr>
        <p:spPr>
          <a:xfrm>
            <a:off x="1671638" y="0"/>
            <a:ext cx="57017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Fonctionnement doublon nom produit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7673D17-4D6B-FB61-F6AE-404C129297DC}"/>
              </a:ext>
            </a:extLst>
          </p:cNvPr>
          <p:cNvSpPr txBox="1"/>
          <p:nvPr/>
        </p:nvSpPr>
        <p:spPr>
          <a:xfrm>
            <a:off x="134485" y="822311"/>
            <a:ext cx="2460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rentre un nom de produit 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F146A5C3-13A2-99CF-4055-2C608210B74C}"/>
              </a:ext>
            </a:extLst>
          </p:cNvPr>
          <p:cNvSpPr/>
          <p:nvPr/>
        </p:nvSpPr>
        <p:spPr>
          <a:xfrm>
            <a:off x="2811820" y="803020"/>
            <a:ext cx="691420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Cadre 26">
            <a:extLst>
              <a:ext uri="{FF2B5EF4-FFF2-40B4-BE49-F238E27FC236}">
                <a16:creationId xmlns:a16="http://schemas.microsoft.com/office/drawing/2014/main" id="{344E422D-BFD7-1067-A052-F3BA6F622C69}"/>
              </a:ext>
            </a:extLst>
          </p:cNvPr>
          <p:cNvSpPr/>
          <p:nvPr/>
        </p:nvSpPr>
        <p:spPr>
          <a:xfrm>
            <a:off x="74549" y="672271"/>
            <a:ext cx="2574252" cy="57168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70A64C17-8037-6AEE-4C24-A6C91C2B5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815" y="1698325"/>
            <a:ext cx="3619814" cy="163844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9C5F66C7-BCF4-DCAA-4D15-9C3DF870F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259" y="562686"/>
            <a:ext cx="2888230" cy="815411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0AECC723-ED40-EA89-EC58-6A8A8659F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750" y="3854367"/>
            <a:ext cx="3149827" cy="922100"/>
          </a:xfrm>
          <a:prstGeom prst="rect">
            <a:avLst/>
          </a:prstGeom>
        </p:spPr>
      </p:pic>
      <p:sp>
        <p:nvSpPr>
          <p:cNvPr id="29" name="Légende : flèche vers le bas 28">
            <a:extLst>
              <a:ext uri="{FF2B5EF4-FFF2-40B4-BE49-F238E27FC236}">
                <a16:creationId xmlns:a16="http://schemas.microsoft.com/office/drawing/2014/main" id="{CCC34DFA-DA3C-6D1B-7A53-3B36E0A0293B}"/>
              </a:ext>
            </a:extLst>
          </p:cNvPr>
          <p:cNvSpPr/>
          <p:nvPr/>
        </p:nvSpPr>
        <p:spPr>
          <a:xfrm>
            <a:off x="213360" y="2366010"/>
            <a:ext cx="1950720" cy="1488357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reprend les mêmes valeurs que le produit initial</a:t>
            </a:r>
          </a:p>
        </p:txBody>
      </p:sp>
      <p:sp>
        <p:nvSpPr>
          <p:cNvPr id="33" name="Cadre 32">
            <a:extLst>
              <a:ext uri="{FF2B5EF4-FFF2-40B4-BE49-F238E27FC236}">
                <a16:creationId xmlns:a16="http://schemas.microsoft.com/office/drawing/2014/main" id="{7C2FC562-1775-86DD-A7E6-55F0938FE094}"/>
              </a:ext>
            </a:extLst>
          </p:cNvPr>
          <p:cNvSpPr/>
          <p:nvPr/>
        </p:nvSpPr>
        <p:spPr>
          <a:xfrm>
            <a:off x="4219670" y="2995888"/>
            <a:ext cx="815339" cy="289560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4" name="Cadre 33">
            <a:extLst>
              <a:ext uri="{FF2B5EF4-FFF2-40B4-BE49-F238E27FC236}">
                <a16:creationId xmlns:a16="http://schemas.microsoft.com/office/drawing/2014/main" id="{6CB21626-FE2C-AC52-32F7-E01EE5EE8546}"/>
              </a:ext>
            </a:extLst>
          </p:cNvPr>
          <p:cNvSpPr/>
          <p:nvPr/>
        </p:nvSpPr>
        <p:spPr>
          <a:xfrm>
            <a:off x="5110374" y="2995888"/>
            <a:ext cx="815339" cy="289560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0B061DED-B71E-C2BE-DEA8-65DF7EFBAA50}"/>
              </a:ext>
            </a:extLst>
          </p:cNvPr>
          <p:cNvSpPr/>
          <p:nvPr/>
        </p:nvSpPr>
        <p:spPr>
          <a:xfrm rot="7417651">
            <a:off x="3762615" y="3441679"/>
            <a:ext cx="691420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9211DE78-0578-1B27-0E7F-ED755BCE8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2700" y="3823884"/>
            <a:ext cx="2972058" cy="922100"/>
          </a:xfrm>
          <a:prstGeom prst="rect">
            <a:avLst/>
          </a:prstGeom>
        </p:spPr>
      </p:pic>
      <p:sp>
        <p:nvSpPr>
          <p:cNvPr id="36" name="Flèche : droite 35">
            <a:extLst>
              <a:ext uri="{FF2B5EF4-FFF2-40B4-BE49-F238E27FC236}">
                <a16:creationId xmlns:a16="http://schemas.microsoft.com/office/drawing/2014/main" id="{4E841636-A64A-4D29-1ED4-84B4B66BAAA2}"/>
              </a:ext>
            </a:extLst>
          </p:cNvPr>
          <p:cNvSpPr/>
          <p:nvPr/>
        </p:nvSpPr>
        <p:spPr>
          <a:xfrm rot="3093681">
            <a:off x="5595523" y="3421952"/>
            <a:ext cx="691420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Légende : flèche vers le bas 31">
            <a:extLst>
              <a:ext uri="{FF2B5EF4-FFF2-40B4-BE49-F238E27FC236}">
                <a16:creationId xmlns:a16="http://schemas.microsoft.com/office/drawing/2014/main" id="{DD2CC6EE-0655-A844-505B-22F485E96FDE}"/>
              </a:ext>
            </a:extLst>
          </p:cNvPr>
          <p:cNvSpPr/>
          <p:nvPr/>
        </p:nvSpPr>
        <p:spPr>
          <a:xfrm>
            <a:off x="7055440" y="2366010"/>
            <a:ext cx="1950720" cy="1488357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réinitialise toutes les valeurs du produit initial</a:t>
            </a:r>
          </a:p>
        </p:txBody>
      </p:sp>
      <p:sp>
        <p:nvSpPr>
          <p:cNvPr id="40" name="Bulle narrative : ronde 39">
            <a:extLst>
              <a:ext uri="{FF2B5EF4-FFF2-40B4-BE49-F238E27FC236}">
                <a16:creationId xmlns:a16="http://schemas.microsoft.com/office/drawing/2014/main" id="{11FF708A-4089-CD7A-E4BF-E55E92A1D166}"/>
              </a:ext>
            </a:extLst>
          </p:cNvPr>
          <p:cNvSpPr/>
          <p:nvPr/>
        </p:nvSpPr>
        <p:spPr>
          <a:xfrm>
            <a:off x="6645841" y="415491"/>
            <a:ext cx="2177439" cy="1469387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Même fonctionnement avec la sélection lors d’un produit par l’historique </a:t>
            </a:r>
          </a:p>
        </p:txBody>
      </p:sp>
      <p:sp>
        <p:nvSpPr>
          <p:cNvPr id="12" name="Flèche : virage 11">
            <a:extLst>
              <a:ext uri="{FF2B5EF4-FFF2-40B4-BE49-F238E27FC236}">
                <a16:creationId xmlns:a16="http://schemas.microsoft.com/office/drawing/2014/main" id="{A714D906-CDDF-CBA3-A12C-C71D101ACCFF}"/>
              </a:ext>
            </a:extLst>
          </p:cNvPr>
          <p:cNvSpPr/>
          <p:nvPr/>
        </p:nvSpPr>
        <p:spPr>
          <a:xfrm rot="10800000">
            <a:off x="5826723" y="1399332"/>
            <a:ext cx="510861" cy="750570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166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" name="Image 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8E200043-79EC-E8DB-F467-7B9B0F04E6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9355" y="1759133"/>
            <a:ext cx="812617" cy="812617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377B9B30-C0CA-45B2-5A43-D655778986A1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25295" y="1988368"/>
            <a:ext cx="3940201" cy="325468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FEAB3F0-E317-3BFD-60C1-161D0D12EC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8594" y="2370593"/>
            <a:ext cx="3787576" cy="2005842"/>
          </a:xfrm>
          <a:prstGeom prst="rect">
            <a:avLst/>
          </a:prstGeom>
        </p:spPr>
      </p:pic>
      <p:pic>
        <p:nvPicPr>
          <p:cNvPr id="14" name="Graphique 13">
            <a:extLst>
              <a:ext uri="{FF2B5EF4-FFF2-40B4-BE49-F238E27FC236}">
                <a16:creationId xmlns:a16="http://schemas.microsoft.com/office/drawing/2014/main" id="{D4139ADA-EA54-674C-79BD-565AB9FA8A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123" y="1275110"/>
            <a:ext cx="4380940" cy="405367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8F3C775-A249-7433-6925-0E09762B52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2166" y="1730993"/>
            <a:ext cx="4094854" cy="2532405"/>
          </a:xfrm>
          <a:prstGeom prst="rect">
            <a:avLst/>
          </a:prstGeom>
        </p:spPr>
      </p:pic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388" y="2043362"/>
            <a:ext cx="2016417" cy="201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173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" name="Image 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CF89223A-85CC-D243-EB40-2119406250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575" y="1318994"/>
            <a:ext cx="812617" cy="812617"/>
          </a:xfrm>
          <a:prstGeom prst="rect">
            <a:avLst/>
          </a:prstGeom>
        </p:spPr>
      </p:pic>
      <p:pic>
        <p:nvPicPr>
          <p:cNvPr id="4" name="Graphique 3">
            <a:extLst>
              <a:ext uri="{FF2B5EF4-FFF2-40B4-BE49-F238E27FC236}">
                <a16:creationId xmlns:a16="http://schemas.microsoft.com/office/drawing/2014/main" id="{5A401EF6-C6C0-C81B-3F9C-205D94F82A02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71858" y="2047110"/>
            <a:ext cx="3940201" cy="325468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5B6BCBD-4420-0807-EA3E-5B0E9395EF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8170" y="2406448"/>
            <a:ext cx="3787576" cy="2005842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F49EDB86-C8F3-80F1-BEC1-C040760194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6872" y="1354434"/>
            <a:ext cx="4380940" cy="405367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ABB12C0-D045-04C1-E7B3-846683FD5F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915" y="1789711"/>
            <a:ext cx="4094854" cy="2532405"/>
          </a:xfrm>
          <a:prstGeom prst="rect">
            <a:avLst/>
          </a:prstGeom>
        </p:spPr>
      </p:pic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5808" y="835836"/>
            <a:ext cx="812617" cy="8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66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27"/>
          <p:cNvSpPr txBox="1"/>
          <p:nvPr/>
        </p:nvSpPr>
        <p:spPr>
          <a:xfrm>
            <a:off x="444891" y="2886828"/>
            <a:ext cx="1566000" cy="150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Les informations sont conservées dans un fichier au format .JSON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83" name="Google Shape;783;p27"/>
          <p:cNvSpPr txBox="1"/>
          <p:nvPr/>
        </p:nvSpPr>
        <p:spPr>
          <a:xfrm>
            <a:off x="5432831" y="2865641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L’API retourne un nouveau fichier au format .JSON dans lequel se trouve les résultats 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" name="Google Shape;783;p27">
            <a:extLst>
              <a:ext uri="{FF2B5EF4-FFF2-40B4-BE49-F238E27FC236}">
                <a16:creationId xmlns:a16="http://schemas.microsoft.com/office/drawing/2014/main" id="{48A72E6C-2B23-32CA-B283-5E91CB80B851}"/>
              </a:ext>
            </a:extLst>
          </p:cNvPr>
          <p:cNvSpPr txBox="1"/>
          <p:nvPr/>
        </p:nvSpPr>
        <p:spPr>
          <a:xfrm>
            <a:off x="3789000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L’API applique le modèle associé qui est extrait du fichier pickle 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" name="Google Shape;783;p27">
            <a:extLst>
              <a:ext uri="{FF2B5EF4-FFF2-40B4-BE49-F238E27FC236}">
                <a16:creationId xmlns:a16="http://schemas.microsoft.com/office/drawing/2014/main" id="{D4D7049A-91D2-A5BD-80AC-7F763895B2BD}"/>
              </a:ext>
            </a:extLst>
          </p:cNvPr>
          <p:cNvSpPr txBox="1"/>
          <p:nvPr/>
        </p:nvSpPr>
        <p:spPr>
          <a:xfrm>
            <a:off x="2018385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 fichier au format .JSON est envoyé à l’API hebergé sur le serveur pythonanywhere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" name="Google Shape;783;p27">
            <a:extLst>
              <a:ext uri="{FF2B5EF4-FFF2-40B4-BE49-F238E27FC236}">
                <a16:creationId xmlns:a16="http://schemas.microsoft.com/office/drawing/2014/main" id="{BB28D438-DE28-F41A-FFE2-E49EABA7627D}"/>
              </a:ext>
            </a:extLst>
          </p:cNvPr>
          <p:cNvSpPr txBox="1"/>
          <p:nvPr/>
        </p:nvSpPr>
        <p:spPr>
          <a:xfrm>
            <a:off x="7079844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Affichage des résultats sur le dashboard adapté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4438A7E1-0F2D-872C-E94B-2B1CB3C23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51" y="381306"/>
            <a:ext cx="8740897" cy="248433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3FB15E4-55E8-FDA6-FFCA-6F510727CA9D}"/>
              </a:ext>
            </a:extLst>
          </p:cNvPr>
          <p:cNvSpPr/>
          <p:nvPr/>
        </p:nvSpPr>
        <p:spPr>
          <a:xfrm>
            <a:off x="2018385" y="4490629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Connexion internet est indispensable </a:t>
            </a:r>
          </a:p>
        </p:txBody>
      </p:sp>
      <p:pic>
        <p:nvPicPr>
          <p:cNvPr id="31" name="Graphique 30" descr="Avertissement avec un remplissage uni">
            <a:extLst>
              <a:ext uri="{FF2B5EF4-FFF2-40B4-BE49-F238E27FC236}">
                <a16:creationId xmlns:a16="http://schemas.microsoft.com/office/drawing/2014/main" id="{D547F8E7-CC00-D19D-E2FE-E27D7BE55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7012" y="4612697"/>
            <a:ext cx="430523" cy="430523"/>
          </a:xfrm>
          <a:prstGeom prst="rect">
            <a:avLst/>
          </a:prstGeom>
        </p:spPr>
      </p:pic>
      <p:pic>
        <p:nvPicPr>
          <p:cNvPr id="32" name="Graphique 31" descr="Avertissement avec un remplissage uni">
            <a:extLst>
              <a:ext uri="{FF2B5EF4-FFF2-40B4-BE49-F238E27FC236}">
                <a16:creationId xmlns:a16="http://schemas.microsoft.com/office/drawing/2014/main" id="{462CF2F5-E1F5-4EDE-5FB8-F75B91ACC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36989" y="4612698"/>
            <a:ext cx="430523" cy="43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8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Démonstration du produit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Source des données 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48962" y="2658082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Le </a:t>
            </a:r>
            <a:r>
              <a:rPr lang="en" dirty="0" err="1"/>
              <a:t>formulaire</a:t>
            </a:r>
            <a:endParaRPr lang="en" dirty="0"/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5930" y="2793043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Les liens VBA/Python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882542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Machine learning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5996451" y="3665150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Les interfaces</a:t>
            </a:r>
          </a:p>
        </p:txBody>
      </p:sp>
    </p:spTree>
    <p:extLst>
      <p:ext uri="{BB962C8B-B14F-4D97-AF65-F5344CB8AC3E}">
        <p14:creationId xmlns:p14="http://schemas.microsoft.com/office/powerpoint/2010/main" val="3977385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" name="Image 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CF89223A-85CC-D243-EB40-2119406250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575" y="1318994"/>
            <a:ext cx="812617" cy="812617"/>
          </a:xfrm>
          <a:prstGeom prst="rect">
            <a:avLst/>
          </a:prstGeom>
        </p:spPr>
      </p:pic>
      <p:pic>
        <p:nvPicPr>
          <p:cNvPr id="4" name="Graphique 3">
            <a:extLst>
              <a:ext uri="{FF2B5EF4-FFF2-40B4-BE49-F238E27FC236}">
                <a16:creationId xmlns:a16="http://schemas.microsoft.com/office/drawing/2014/main" id="{D9A861F8-6495-FA04-514A-E35E626894BF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32790" y="2047110"/>
            <a:ext cx="3940201" cy="325468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5DCE2D8-B0D7-7C20-1482-3ACD66EC3B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6089" y="2429335"/>
            <a:ext cx="3787576" cy="2005842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B692BD03-5D9A-3990-D735-B8C1860D77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387" y="1248120"/>
            <a:ext cx="4380940" cy="405367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DA97FCB-4FEB-1408-3D64-66D7C31E96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7430" y="1683397"/>
            <a:ext cx="4094854" cy="2532405"/>
          </a:xfrm>
          <a:prstGeom prst="rect">
            <a:avLst/>
          </a:prstGeom>
        </p:spPr>
      </p:pic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2297" y="751429"/>
            <a:ext cx="812617" cy="8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562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9828" y="357839"/>
            <a:ext cx="812617" cy="812617"/>
          </a:xfrm>
          <a:prstGeom prst="rect">
            <a:avLst/>
          </a:prstGeom>
        </p:spPr>
      </p:pic>
      <p:pic>
        <p:nvPicPr>
          <p:cNvPr id="2" name="Image 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CF89223A-85CC-D243-EB40-2119406250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4782" y="925508"/>
            <a:ext cx="812617" cy="812617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74628430-20A7-4C7F-DCBB-AA754D1426B7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25295" y="1988368"/>
            <a:ext cx="3940201" cy="325468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839369E-359E-F0C3-689B-494A117FEF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8594" y="2370593"/>
            <a:ext cx="3787576" cy="2005842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695AFF17-6054-306C-9636-3D88B8D499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892" y="1189378"/>
            <a:ext cx="4380940" cy="405367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F54A81D-250E-F9A5-31AF-2F93903F68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9935" y="1624655"/>
            <a:ext cx="4094854" cy="253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26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6A1EEAE-AC04-0DB3-8CA3-DCFCDF5319E9}"/>
              </a:ext>
            </a:extLst>
          </p:cNvPr>
          <p:cNvSpPr txBox="1"/>
          <p:nvPr/>
        </p:nvSpPr>
        <p:spPr>
          <a:xfrm>
            <a:off x="890267" y="3257098"/>
            <a:ext cx="7639664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compare tous les modèles pour choisir le meilleur en termes d’erreur de classification.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Régression logistique ordinale VS </a:t>
            </a:r>
            <a:r>
              <a:rPr lang="fr-FR" sz="1200" dirty="0" err="1"/>
              <a:t>Random</a:t>
            </a:r>
            <a:r>
              <a:rPr lang="fr-FR" sz="1200" dirty="0"/>
              <a:t> Forest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décide de conserver le modèle du </a:t>
            </a:r>
            <a:r>
              <a:rPr lang="fr-FR" sz="1200" b="1" dirty="0" err="1">
                <a:solidFill>
                  <a:srgbClr val="FF0000"/>
                </a:solidFill>
              </a:rPr>
              <a:t>Random</a:t>
            </a:r>
            <a:r>
              <a:rPr lang="fr-FR" sz="1200" b="1" dirty="0">
                <a:solidFill>
                  <a:srgbClr val="FF0000"/>
                </a:solidFill>
              </a:rPr>
              <a:t> Forest </a:t>
            </a:r>
            <a:r>
              <a:rPr lang="fr-FR" sz="1200" dirty="0"/>
              <a:t>qui possède une erreur bien moindre que la régression logistique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conserve donc ce modèle pour l’appliquer sur les variables du consommateur (cohérence)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6850E59D-506C-E0E1-C96A-263D35823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500024"/>
              </p:ext>
            </p:extLst>
          </p:nvPr>
        </p:nvGraphicFramePr>
        <p:xfrm>
          <a:off x="1736608" y="303815"/>
          <a:ext cx="5365800" cy="259692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682900">
                  <a:extLst>
                    <a:ext uri="{9D8B030D-6E8A-4147-A177-3AD203B41FA5}">
                      <a16:colId xmlns:a16="http://schemas.microsoft.com/office/drawing/2014/main" val="347859021"/>
                    </a:ext>
                  </a:extLst>
                </a:gridCol>
                <a:gridCol w="2682900">
                  <a:extLst>
                    <a:ext uri="{9D8B030D-6E8A-4147-A177-3AD203B41FA5}">
                      <a16:colId xmlns:a16="http://schemas.microsoft.com/office/drawing/2014/main" val="1150380611"/>
                    </a:ext>
                  </a:extLst>
                </a:gridCol>
              </a:tblGrid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Modèles optimaux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Erreur de classification (en %)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7006574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Initial (global)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26,1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056505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de l’AIC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8557299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du BIC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8528502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Lasso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6891633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Ridge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315136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Producteur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9847937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Consommateur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9861286"/>
                  </a:ext>
                </a:extLst>
              </a:tr>
            </a:tbl>
          </a:graphicData>
        </a:graphic>
      </p:graphicFrame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94C44995-51EF-111F-32F6-2C3459160B46}"/>
              </a:ext>
            </a:extLst>
          </p:cNvPr>
          <p:cNvSpPr/>
          <p:nvPr/>
        </p:nvSpPr>
        <p:spPr>
          <a:xfrm>
            <a:off x="1489495" y="667864"/>
            <a:ext cx="154859" cy="1545694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3BB4AC-37B3-55D7-8B92-CBD6FD129A0F}"/>
              </a:ext>
            </a:extLst>
          </p:cNvPr>
          <p:cNvSpPr txBox="1"/>
          <p:nvPr/>
        </p:nvSpPr>
        <p:spPr>
          <a:xfrm>
            <a:off x="0" y="1110938"/>
            <a:ext cx="1507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Régression logistique ordinale - Producteur</a:t>
            </a:r>
          </a:p>
        </p:txBody>
      </p:sp>
      <p:sp>
        <p:nvSpPr>
          <p:cNvPr id="10" name="Accolade ouvrante 9">
            <a:extLst>
              <a:ext uri="{FF2B5EF4-FFF2-40B4-BE49-F238E27FC236}">
                <a16:creationId xmlns:a16="http://schemas.microsoft.com/office/drawing/2014/main" id="{B83B89A3-7789-CFCF-CB8B-60E28F20F9F7}"/>
              </a:ext>
            </a:extLst>
          </p:cNvPr>
          <p:cNvSpPr/>
          <p:nvPr/>
        </p:nvSpPr>
        <p:spPr>
          <a:xfrm>
            <a:off x="1489494" y="2254412"/>
            <a:ext cx="154859" cy="646331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BA24CCA-19ED-D856-7723-3B3B4CE92E3A}"/>
              </a:ext>
            </a:extLst>
          </p:cNvPr>
          <p:cNvSpPr txBox="1"/>
          <p:nvPr/>
        </p:nvSpPr>
        <p:spPr>
          <a:xfrm>
            <a:off x="272678" y="2420488"/>
            <a:ext cx="1235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Random</a:t>
            </a:r>
            <a:r>
              <a:rPr lang="fr-FR" sz="1200" dirty="0"/>
              <a:t> Forest</a:t>
            </a:r>
          </a:p>
        </p:txBody>
      </p:sp>
      <p:pic>
        <p:nvPicPr>
          <p:cNvPr id="4098" name="Picture 2" descr="Sport Success GIF by TeamColorCodes">
            <a:extLst>
              <a:ext uri="{FF2B5EF4-FFF2-40B4-BE49-F238E27FC236}">
                <a16:creationId xmlns:a16="http://schemas.microsoft.com/office/drawing/2014/main" id="{1B4AA29E-6959-5B9B-FDB3-C2201A583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662" y="2225116"/>
            <a:ext cx="693267" cy="69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00A1A6-AAF1-7FE2-6DF2-99E8D82F716F}"/>
              </a:ext>
            </a:extLst>
          </p:cNvPr>
          <p:cNvSpPr/>
          <p:nvPr/>
        </p:nvSpPr>
        <p:spPr>
          <a:xfrm>
            <a:off x="1736607" y="2254412"/>
            <a:ext cx="5365801" cy="6639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Encre 5">
                <a:extLst>
                  <a:ext uri="{FF2B5EF4-FFF2-40B4-BE49-F238E27FC236}">
                    <a16:creationId xmlns:a16="http://schemas.microsoft.com/office/drawing/2014/main" id="{C7F27346-7AC3-D156-82B3-FADAA53A217D}"/>
                  </a:ext>
                </a:extLst>
              </p14:cNvPr>
              <p14:cNvContentPartPr/>
              <p14:nvPr/>
            </p14:nvContentPartPr>
            <p14:xfrm>
              <a:off x="5612535" y="2408110"/>
              <a:ext cx="267480" cy="7920"/>
            </p14:xfrm>
          </p:contentPart>
        </mc:Choice>
        <mc:Fallback xmlns="">
          <p:pic>
            <p:nvPicPr>
              <p:cNvPr id="6" name="Encre 5">
                <a:extLst>
                  <a:ext uri="{FF2B5EF4-FFF2-40B4-BE49-F238E27FC236}">
                    <a16:creationId xmlns:a16="http://schemas.microsoft.com/office/drawing/2014/main" id="{C7F27346-7AC3-D156-82B3-FADAA53A217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58895" y="2300470"/>
                <a:ext cx="37512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Encre 11">
                <a:extLst>
                  <a:ext uri="{FF2B5EF4-FFF2-40B4-BE49-F238E27FC236}">
                    <a16:creationId xmlns:a16="http://schemas.microsoft.com/office/drawing/2014/main" id="{8D203272-EF66-469A-FDD4-ACE51E75625C}"/>
                  </a:ext>
                </a:extLst>
              </p14:cNvPr>
              <p14:cNvContentPartPr/>
              <p14:nvPr/>
            </p14:nvContentPartPr>
            <p14:xfrm>
              <a:off x="5642415" y="2728150"/>
              <a:ext cx="273960" cy="23040"/>
            </p14:xfrm>
          </p:contentPart>
        </mc:Choice>
        <mc:Fallback xmlns="">
          <p:pic>
            <p:nvPicPr>
              <p:cNvPr id="12" name="Encre 11">
                <a:extLst>
                  <a:ext uri="{FF2B5EF4-FFF2-40B4-BE49-F238E27FC236}">
                    <a16:creationId xmlns:a16="http://schemas.microsoft.com/office/drawing/2014/main" id="{8D203272-EF66-469A-FDD4-ACE51E75625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88415" y="2620510"/>
                <a:ext cx="381600" cy="23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2159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9AF748-2110-0AF0-853C-23E1668AD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4732"/>
            <a:ext cx="7704000" cy="572700"/>
          </a:xfrm>
        </p:spPr>
        <p:txBody>
          <a:bodyPr/>
          <a:lstStyle/>
          <a:p>
            <a:pPr algn="ctr"/>
            <a:r>
              <a:rPr lang="fr-FR" sz="2600" dirty="0"/>
              <a:t>Le Random Forest </a:t>
            </a:r>
            <a:r>
              <a:rPr lang="fr-FR" sz="2600"/>
              <a:t>en deux/trois </a:t>
            </a:r>
            <a:r>
              <a:rPr lang="fr-FR" sz="2600" dirty="0"/>
              <a:t>mots branchés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0951438-14AE-65B9-5E12-1A449F9F6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526" y="1356189"/>
            <a:ext cx="2438611" cy="2438611"/>
          </a:xfrm>
          <a:prstGeom prst="rect">
            <a:avLst/>
          </a:prstGeom>
        </p:spPr>
      </p:pic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720394CB-3B82-0166-8699-2C1BEF2042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3133573"/>
              </p:ext>
            </p:extLst>
          </p:nvPr>
        </p:nvGraphicFramePr>
        <p:xfrm>
          <a:off x="-431541" y="731375"/>
          <a:ext cx="6468274" cy="4297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86727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13FB03-5A56-EB2D-6DC1-8B265FBF8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0"/>
            <a:ext cx="7704000" cy="1065368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164D73"/>
                </a:solidFill>
              </a:rPr>
              <a:t>Une bonne fois pour toutes </a:t>
            </a:r>
            <a:r>
              <a:rPr lang="fr-FR" dirty="0"/>
              <a:t>: loi des grands nombres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FF8042-3BCB-41E5-53F9-A05ACD39D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93" y="1255222"/>
            <a:ext cx="4256321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A3D9404-39C2-3030-57C4-832A98A5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64" y="1255222"/>
            <a:ext cx="4317452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269795C-6FAA-A610-41B7-001943F85D48}"/>
              </a:ext>
            </a:extLst>
          </p:cNvPr>
          <p:cNvSpPr txBox="1"/>
          <p:nvPr/>
        </p:nvSpPr>
        <p:spPr>
          <a:xfrm>
            <a:off x="989256" y="4503573"/>
            <a:ext cx="288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rgbClr val="164D73"/>
                </a:solidFill>
                <a:latin typeface="Geologica" panose="020B0604020202020204" charset="0"/>
              </a:rPr>
              <a:t>Producteur : ~2%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2B752FC-AF6B-2334-7FDB-A0E8CC7FE2F4}"/>
              </a:ext>
            </a:extLst>
          </p:cNvPr>
          <p:cNvSpPr txBox="1"/>
          <p:nvPr/>
        </p:nvSpPr>
        <p:spPr>
          <a:xfrm>
            <a:off x="5303993" y="4495222"/>
            <a:ext cx="288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rgbClr val="164D73"/>
                </a:solidFill>
                <a:latin typeface="Geologica" panose="020B0604020202020204" charset="0"/>
              </a:rPr>
              <a:t>Consommateur : ~17%</a:t>
            </a:r>
          </a:p>
        </p:txBody>
      </p:sp>
    </p:spTree>
    <p:extLst>
      <p:ext uri="{BB962C8B-B14F-4D97-AF65-F5344CB8AC3E}">
        <p14:creationId xmlns:p14="http://schemas.microsoft.com/office/powerpoint/2010/main" val="4161675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D1296C95-311A-5C0F-2CAC-74567C958C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73" b="2545"/>
          <a:stretch/>
        </p:blipFill>
        <p:spPr>
          <a:xfrm>
            <a:off x="4572000" y="220791"/>
            <a:ext cx="3947160" cy="409212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23517AF-3235-CB99-1AD5-B6709BCA5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075" y="220791"/>
            <a:ext cx="4031329" cy="436663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0951438-14AE-65B9-5E12-1A449F9F6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67" y="0"/>
            <a:ext cx="1223050" cy="1223050"/>
          </a:xfrm>
          <a:prstGeom prst="rect">
            <a:avLst/>
          </a:prstGeom>
        </p:spPr>
      </p:pic>
      <p:pic>
        <p:nvPicPr>
          <p:cNvPr id="5122" name="Picture 2" descr="Calculatrice de 30 % | Comment calculer 30 % d'un montant">
            <a:extLst>
              <a:ext uri="{FF2B5EF4-FFF2-40B4-BE49-F238E27FC236}">
                <a16:creationId xmlns:a16="http://schemas.microsoft.com/office/drawing/2014/main" id="{650C4057-E3B1-B2E1-E60C-70C855078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363" y="83821"/>
            <a:ext cx="531495" cy="53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alculateur de 70 % | Comment calculer 70 % d'un montant">
            <a:extLst>
              <a:ext uri="{FF2B5EF4-FFF2-40B4-BE49-F238E27FC236}">
                <a16:creationId xmlns:a16="http://schemas.microsoft.com/office/drawing/2014/main" id="{6DCE3538-B149-D5EC-7424-AC0CCC756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276" y="83821"/>
            <a:ext cx="531496" cy="53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714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6037" y="5346743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pic>
        <p:nvPicPr>
          <p:cNvPr id="8" name="Image 7" descr="Une image contenant clipart, Graphique, conception&#10;&#10;Description générée automatiquement">
            <a:extLst>
              <a:ext uri="{FF2B5EF4-FFF2-40B4-BE49-F238E27FC236}">
                <a16:creationId xmlns:a16="http://schemas.microsoft.com/office/drawing/2014/main" id="{CF21F5CB-AC95-6DE9-7828-185F06E76A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825" y="2814145"/>
            <a:ext cx="608078" cy="60807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6A99D84-DA55-49AB-C2A5-F015F674FB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565" y="1576024"/>
            <a:ext cx="586833" cy="586833"/>
          </a:xfrm>
          <a:prstGeom prst="rect">
            <a:avLst/>
          </a:prstGeom>
        </p:spPr>
      </p:pic>
      <p:pic>
        <p:nvPicPr>
          <p:cNvPr id="16" name="Image 1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4F95FB86-6E5D-2EED-9B53-699FBA2430D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60086" y="2671237"/>
            <a:ext cx="893894" cy="893894"/>
          </a:xfrm>
          <a:prstGeom prst="rect">
            <a:avLst/>
          </a:prstGeom>
        </p:spPr>
      </p:pic>
      <p:pic>
        <p:nvPicPr>
          <p:cNvPr id="17" name="Image 1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FEA7D4C3-A5E2-5E19-A6C4-649EC17995A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58582" y="1422494"/>
            <a:ext cx="893894" cy="893894"/>
          </a:xfrm>
          <a:prstGeom prst="rect">
            <a:avLst/>
          </a:prstGeom>
        </p:spPr>
      </p:pic>
      <p:pic>
        <p:nvPicPr>
          <p:cNvPr id="19" name="Image 18" descr="Une image contenant Graphique, clipart, graphisme, cercle&#10;&#10;Description générée automatiquement">
            <a:extLst>
              <a:ext uri="{FF2B5EF4-FFF2-40B4-BE49-F238E27FC236}">
                <a16:creationId xmlns:a16="http://schemas.microsoft.com/office/drawing/2014/main" id="{25574B43-1D70-5BB7-79AA-D3D70B0A1C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825" y="108682"/>
            <a:ext cx="750079" cy="750079"/>
          </a:xfrm>
          <a:prstGeom prst="rect">
            <a:avLst/>
          </a:prstGeom>
        </p:spPr>
      </p:pic>
      <p:pic>
        <p:nvPicPr>
          <p:cNvPr id="21" name="Image 20" descr="Une image contenant clipart, dessin humoristique, illustration, Dessin animé&#10;&#10;Description générée automatiquement">
            <a:extLst>
              <a:ext uri="{FF2B5EF4-FFF2-40B4-BE49-F238E27FC236}">
                <a16:creationId xmlns:a16="http://schemas.microsoft.com/office/drawing/2014/main" id="{A5D0B493-DE7E-F8FC-25F4-FAE1008754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42473" y="36775"/>
            <a:ext cx="893894" cy="893894"/>
          </a:xfrm>
          <a:prstGeom prst="rect">
            <a:avLst/>
          </a:prstGeom>
        </p:spPr>
      </p:pic>
      <p:graphicFrame>
        <p:nvGraphicFramePr>
          <p:cNvPr id="26" name="Tableau 25">
            <a:extLst>
              <a:ext uri="{FF2B5EF4-FFF2-40B4-BE49-F238E27FC236}">
                <a16:creationId xmlns:a16="http://schemas.microsoft.com/office/drawing/2014/main" id="{38509F6E-5447-3DC9-277F-A5DFA40526E6}"/>
              </a:ext>
            </a:extLst>
          </p:cNvPr>
          <p:cNvGraphicFramePr>
            <a:graphicFrameLocks noGrp="1"/>
          </p:cNvGraphicFramePr>
          <p:nvPr/>
        </p:nvGraphicFramePr>
        <p:xfrm>
          <a:off x="2025018" y="51949"/>
          <a:ext cx="5459636" cy="5022974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1299413">
                  <a:extLst>
                    <a:ext uri="{9D8B030D-6E8A-4147-A177-3AD203B41FA5}">
                      <a16:colId xmlns:a16="http://schemas.microsoft.com/office/drawing/2014/main" val="1584396170"/>
                    </a:ext>
                  </a:extLst>
                </a:gridCol>
                <a:gridCol w="1430405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1251835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  <a:gridCol w="1477983">
                  <a:extLst>
                    <a:ext uri="{9D8B030D-6E8A-4147-A177-3AD203B41FA5}">
                      <a16:colId xmlns:a16="http://schemas.microsoft.com/office/drawing/2014/main" val="4231309004"/>
                    </a:ext>
                  </a:extLst>
                </a:gridCol>
              </a:tblGrid>
              <a:tr h="280924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Producteur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 sélectionnées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Consommateur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Energie (Kilocalories)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36077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Glucides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779234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31" name="Image 30" descr="Une image contenant clipart, Graphique, dessin humoristique, créativité&#10;&#10;Description générée automatiquement">
            <a:extLst>
              <a:ext uri="{FF2B5EF4-FFF2-40B4-BE49-F238E27FC236}">
                <a16:creationId xmlns:a16="http://schemas.microsoft.com/office/drawing/2014/main" id="{C8013EB6-30AC-8139-27B0-164D059C54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85380" y="1084536"/>
            <a:ext cx="553258" cy="553258"/>
          </a:xfrm>
          <a:prstGeom prst="rect">
            <a:avLst/>
          </a:prstGeom>
        </p:spPr>
      </p:pic>
      <p:pic>
        <p:nvPicPr>
          <p:cNvPr id="35" name="Image 34" descr="Une image contenant Graphique, clipart, dessin humoristique, cercle&#10;&#10;Description générée automatiquement">
            <a:extLst>
              <a:ext uri="{FF2B5EF4-FFF2-40B4-BE49-F238E27FC236}">
                <a16:creationId xmlns:a16="http://schemas.microsoft.com/office/drawing/2014/main" id="{4BADF5DB-2DF8-29FC-1E5E-F9959E3171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9327" y="1161925"/>
            <a:ext cx="529930" cy="529930"/>
          </a:xfrm>
          <a:prstGeom prst="rect">
            <a:avLst/>
          </a:prstGeom>
        </p:spPr>
      </p:pic>
      <p:pic>
        <p:nvPicPr>
          <p:cNvPr id="37" name="Image 36" descr="Une image contenant art, Symétrie, conception&#10;&#10;Description générée automatiquement">
            <a:extLst>
              <a:ext uri="{FF2B5EF4-FFF2-40B4-BE49-F238E27FC236}">
                <a16:creationId xmlns:a16="http://schemas.microsoft.com/office/drawing/2014/main" id="{EF479B94-13F3-8105-7318-DE0587592F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61298" y="1966138"/>
            <a:ext cx="622305" cy="622305"/>
          </a:xfrm>
          <a:prstGeom prst="rect">
            <a:avLst/>
          </a:prstGeom>
        </p:spPr>
      </p:pic>
      <p:pic>
        <p:nvPicPr>
          <p:cNvPr id="39" name="Image 38" descr="Une image contenant Police, Graphique, capture d’écran, symbole&#10;&#10;Description générée automatiquement">
            <a:extLst>
              <a:ext uri="{FF2B5EF4-FFF2-40B4-BE49-F238E27FC236}">
                <a16:creationId xmlns:a16="http://schemas.microsoft.com/office/drawing/2014/main" id="{E381D0C3-8536-746B-D5DE-ECB5651C2B2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05291" y="2899727"/>
            <a:ext cx="568030" cy="568030"/>
          </a:xfrm>
          <a:prstGeom prst="rect">
            <a:avLst/>
          </a:prstGeom>
        </p:spPr>
      </p:pic>
      <p:pic>
        <p:nvPicPr>
          <p:cNvPr id="41" name="Image 40" descr="Une image contenant clipart, symbole, Graphique, jaune&#10;&#10;Description générée automatiquement">
            <a:extLst>
              <a:ext uri="{FF2B5EF4-FFF2-40B4-BE49-F238E27FC236}">
                <a16:creationId xmlns:a16="http://schemas.microsoft.com/office/drawing/2014/main" id="{04C3A80A-F353-5A5E-C982-2E8FADD8919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35646" y="2992249"/>
            <a:ext cx="553258" cy="553258"/>
          </a:xfrm>
          <a:prstGeom prst="rect">
            <a:avLst/>
          </a:prstGeom>
        </p:spPr>
      </p:pic>
      <p:pic>
        <p:nvPicPr>
          <p:cNvPr id="43" name="Image 42" descr="Une image contenant cercle, Police, Graphique, logo&#10;&#10;Description générée automatiquement">
            <a:extLst>
              <a:ext uri="{FF2B5EF4-FFF2-40B4-BE49-F238E27FC236}">
                <a16:creationId xmlns:a16="http://schemas.microsoft.com/office/drawing/2014/main" id="{2845E9A1-265F-586E-E229-5B2A906B913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78242" y="3520343"/>
            <a:ext cx="811344" cy="811344"/>
          </a:xfrm>
          <a:prstGeom prst="rect">
            <a:avLst/>
          </a:prstGeom>
        </p:spPr>
      </p:pic>
      <p:pic>
        <p:nvPicPr>
          <p:cNvPr id="44" name="Image 43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570C8563-31D0-447A-50AC-FD9D29A867A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57635" y="2762265"/>
            <a:ext cx="1463570" cy="1463570"/>
          </a:xfrm>
          <a:prstGeom prst="rect">
            <a:avLst/>
          </a:prstGeom>
        </p:spPr>
      </p:pic>
      <p:pic>
        <p:nvPicPr>
          <p:cNvPr id="45" name="Image 44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C0CAB16D-F911-147B-E3E0-3E944DAA9AF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746867" y="1840903"/>
            <a:ext cx="893894" cy="893894"/>
          </a:xfrm>
          <a:prstGeom prst="rect">
            <a:avLst/>
          </a:prstGeom>
        </p:spPr>
      </p:pic>
      <p:pic>
        <p:nvPicPr>
          <p:cNvPr id="46" name="Image 4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2B49C353-C4C3-EE0A-12A9-48F2BA8C556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8399288" y="1081627"/>
            <a:ext cx="732983" cy="732983"/>
          </a:xfrm>
          <a:prstGeom prst="rect">
            <a:avLst/>
          </a:prstGeom>
        </p:spPr>
      </p:pic>
      <p:pic>
        <p:nvPicPr>
          <p:cNvPr id="47" name="Image 4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B00B0924-7963-454C-6DFD-8A36B0AEC0F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11285" y="1037411"/>
            <a:ext cx="732983" cy="73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3735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25295" y="1988368"/>
            <a:ext cx="3940201" cy="3254684"/>
          </a:xfrm>
          <a:prstGeom prst="rect">
            <a:avLst/>
          </a:prstGeom>
        </p:spPr>
      </p:pic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9828" y="357839"/>
            <a:ext cx="812617" cy="812617"/>
          </a:xfrm>
          <a:prstGeom prst="rect">
            <a:avLst/>
          </a:prstGeom>
        </p:spPr>
      </p:pic>
      <p:pic>
        <p:nvPicPr>
          <p:cNvPr id="2" name="Image 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CF89223A-85CC-D243-EB40-2119406250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4782" y="925508"/>
            <a:ext cx="812617" cy="81261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B1B7E50-4E4A-AAA8-B272-204AC741EB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8594" y="2370593"/>
            <a:ext cx="3787576" cy="2005842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732CD9B9-21EB-9CBF-4C7B-8D629C37A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92" y="1189378"/>
            <a:ext cx="4380940" cy="405367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2662010-2FDB-F799-7B98-78F25F23F3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9935" y="1624655"/>
            <a:ext cx="4094854" cy="253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04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" name="Image 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CF89223A-85CC-D243-EB40-2119406250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4782" y="925508"/>
            <a:ext cx="812617" cy="812617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D8032A73-691C-1107-B33A-3012420DC5E1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6036" y="1988368"/>
            <a:ext cx="3940201" cy="325468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5F9B730-3783-A095-709D-727FFA9D1C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2349" y="2370593"/>
            <a:ext cx="3787576" cy="2005842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6D8D3DBE-75B1-947B-2833-D6AE5A25D4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892" y="1189378"/>
            <a:ext cx="4380940" cy="405367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C456EAD-D241-F9AF-68EA-9D3BFBB455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9935" y="1624655"/>
            <a:ext cx="4094854" cy="2532405"/>
          </a:xfrm>
          <a:prstGeom prst="rect">
            <a:avLst/>
          </a:prstGeom>
        </p:spPr>
      </p:pic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2360" y="2580070"/>
            <a:ext cx="1386070" cy="138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023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C0B3B452-799C-CF27-F0C8-D6416657C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461" y="0"/>
            <a:ext cx="6702889" cy="562193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2CAEBB5-7682-8A78-BA6E-F2E8A57A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0960"/>
            <a:ext cx="7710900" cy="572700"/>
          </a:xfrm>
        </p:spPr>
        <p:txBody>
          <a:bodyPr/>
          <a:lstStyle/>
          <a:p>
            <a:r>
              <a:rPr lang="fr-FR" dirty="0"/>
              <a:t>Interface d’accueil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63E43C-943F-DF40-94C0-66F22022C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808" y="647700"/>
            <a:ext cx="6363132" cy="34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606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Front/User Interface</a:t>
            </a:r>
          </a:p>
          <a:p>
            <a:r>
              <a:rPr lang="en-US" dirty="0"/>
              <a:t>Data Governance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C09481B-5ED5-F7CD-CA5A-A5A827EF7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273" y="121707"/>
            <a:ext cx="6972904" cy="49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580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3B1E14D4-5B6E-05BD-AAE5-8B6B865BF6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9266" y="822248"/>
            <a:ext cx="5727777" cy="3818518"/>
          </a:xfrm>
          <a:prstGeom prst="rect">
            <a:avLst/>
          </a:prstGeom>
        </p:spPr>
      </p:pic>
      <p:sp>
        <p:nvSpPr>
          <p:cNvPr id="5" name="Google Shape;2201;p52">
            <a:extLst>
              <a:ext uri="{FF2B5EF4-FFF2-40B4-BE49-F238E27FC236}">
                <a16:creationId xmlns:a16="http://schemas.microsoft.com/office/drawing/2014/main" id="{D525DB5D-42B3-44CB-8199-E3FE4414E7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5113" y="7331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Difficultés</a:t>
            </a:r>
          </a:p>
        </p:txBody>
      </p:sp>
    </p:spTree>
    <p:extLst>
      <p:ext uri="{BB962C8B-B14F-4D97-AF65-F5344CB8AC3E}">
        <p14:creationId xmlns:p14="http://schemas.microsoft.com/office/powerpoint/2010/main" val="23937442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4CC15B-407D-B6AD-6276-AE877969D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4861" y="-85841"/>
            <a:ext cx="5685503" cy="1034957"/>
          </a:xfrm>
        </p:spPr>
        <p:txBody>
          <a:bodyPr/>
          <a:lstStyle/>
          <a:p>
            <a:pPr algn="ctr"/>
            <a:r>
              <a:rPr lang="fr-FR" sz="3200" dirty="0"/>
              <a:t>Le trio de choc noté</a:t>
            </a:r>
          </a:p>
        </p:txBody>
      </p:sp>
      <p:pic>
        <p:nvPicPr>
          <p:cNvPr id="1026" name="Picture 2" descr="Formations Programmation - dixIT Formations">
            <a:extLst>
              <a:ext uri="{FF2B5EF4-FFF2-40B4-BE49-F238E27FC236}">
                <a16:creationId xmlns:a16="http://schemas.microsoft.com/office/drawing/2014/main" id="{BD31F437-5327-DB0D-DF76-EFB268BD3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82" y="2782173"/>
            <a:ext cx="1959517" cy="195951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llustration Colorée D'analyse De Statistiques Et De Données ...">
            <a:extLst>
              <a:ext uri="{FF2B5EF4-FFF2-40B4-BE49-F238E27FC236}">
                <a16:creationId xmlns:a16="http://schemas.microsoft.com/office/drawing/2014/main" id="{F6A31CE6-A8CD-9955-F863-773190E7D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814" y="2782173"/>
            <a:ext cx="1959517" cy="195951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ython – Logos Download">
            <a:extLst>
              <a:ext uri="{FF2B5EF4-FFF2-40B4-BE49-F238E27FC236}">
                <a16:creationId xmlns:a16="http://schemas.microsoft.com/office/drawing/2014/main" id="{D004CF49-8119-86F6-ECF7-F0B70064E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429" y="1007472"/>
            <a:ext cx="1782220" cy="177470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 Love You GIF by Bouygues Telecom">
            <a:extLst>
              <a:ext uri="{FF2B5EF4-FFF2-40B4-BE49-F238E27FC236}">
                <a16:creationId xmlns:a16="http://schemas.microsoft.com/office/drawing/2014/main" id="{6F7A1D49-D825-B52D-A26D-7600604F4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960000">
            <a:off x="138568" y="12821"/>
            <a:ext cx="1482213" cy="14822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necteur : en arc 3">
            <a:extLst>
              <a:ext uri="{FF2B5EF4-FFF2-40B4-BE49-F238E27FC236}">
                <a16:creationId xmlns:a16="http://schemas.microsoft.com/office/drawing/2014/main" id="{E5A9D9C6-3A83-9212-77B5-D3B66BBA2687}"/>
              </a:ext>
            </a:extLst>
          </p:cNvPr>
          <p:cNvCxnSpPr>
            <a:stCxn id="1026" idx="7"/>
          </p:cNvCxnSpPr>
          <p:nvPr/>
        </p:nvCxnSpPr>
        <p:spPr>
          <a:xfrm rot="5400000" flipH="1" flipV="1">
            <a:off x="2330716" y="2289426"/>
            <a:ext cx="802131" cy="757295"/>
          </a:xfrm>
          <a:prstGeom prst="curvedConnector3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 : en arc 6">
            <a:extLst>
              <a:ext uri="{FF2B5EF4-FFF2-40B4-BE49-F238E27FC236}">
                <a16:creationId xmlns:a16="http://schemas.microsoft.com/office/drawing/2014/main" id="{80E26C0B-2E28-9541-135C-FB723225C312}"/>
              </a:ext>
            </a:extLst>
          </p:cNvPr>
          <p:cNvCxnSpPr>
            <a:cxnSpLocks/>
            <a:stCxn id="1034" idx="6"/>
          </p:cNvCxnSpPr>
          <p:nvPr/>
        </p:nvCxnSpPr>
        <p:spPr>
          <a:xfrm>
            <a:off x="4892649" y="1894823"/>
            <a:ext cx="994633" cy="964083"/>
          </a:xfrm>
          <a:prstGeom prst="curvedConnector3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 : en arc 8">
            <a:extLst>
              <a:ext uri="{FF2B5EF4-FFF2-40B4-BE49-F238E27FC236}">
                <a16:creationId xmlns:a16="http://schemas.microsoft.com/office/drawing/2014/main" id="{010A7F5C-9665-1D26-E497-95E6F86CF24D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40099" y="3952268"/>
            <a:ext cx="2749864" cy="55298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 17">
            <a:extLst>
              <a:ext uri="{FF2B5EF4-FFF2-40B4-BE49-F238E27FC236}">
                <a16:creationId xmlns:a16="http://schemas.microsoft.com/office/drawing/2014/main" id="{C488A9BF-2188-575E-829E-3B716F08F2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95" r="6016"/>
          <a:stretch/>
        </p:blipFill>
        <p:spPr>
          <a:xfrm rot="960000">
            <a:off x="7467974" y="88395"/>
            <a:ext cx="839855" cy="149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43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67" y="236886"/>
            <a:ext cx="6215002" cy="1776900"/>
          </a:xfrm>
        </p:spPr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  <p:pic>
        <p:nvPicPr>
          <p:cNvPr id="3" name="Picture 2" descr="Vecteurs et illustrations de Thank you en téléchargement gratuit | Freepik">
            <a:extLst>
              <a:ext uri="{FF2B5EF4-FFF2-40B4-BE49-F238E27FC236}">
                <a16:creationId xmlns:a16="http://schemas.microsoft.com/office/drawing/2014/main" id="{B66444CE-FA8D-0307-85C3-931C88CE8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986" y="1651944"/>
            <a:ext cx="3597403" cy="239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268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3A4E54-D3FA-550C-93B2-0F47D0878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237" y="1683300"/>
            <a:ext cx="4650900" cy="1776900"/>
          </a:xfrm>
        </p:spPr>
        <p:txBody>
          <a:bodyPr/>
          <a:lstStyle/>
          <a:p>
            <a:r>
              <a:rPr lang="fr-FR" dirty="0"/>
              <a:t>ANNEXES</a:t>
            </a:r>
          </a:p>
        </p:txBody>
      </p:sp>
    </p:spTree>
    <p:extLst>
      <p:ext uri="{BB962C8B-B14F-4D97-AF65-F5344CB8AC3E}">
        <p14:creationId xmlns:p14="http://schemas.microsoft.com/office/powerpoint/2010/main" val="20873586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1881706193"/>
              </p:ext>
            </p:extLst>
          </p:nvPr>
        </p:nvGraphicFramePr>
        <p:xfrm>
          <a:off x="174102" y="51685"/>
          <a:ext cx="8795795" cy="4929906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728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9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30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23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057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23/11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750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Interface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informations, elles sont envoyées au fichier Python qui renvoie la moyenne de ces informations.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Adaptation de la jauge sur le Dashboard qui s’adapte en fonction de la réponse reçue 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Mise en place d’un bouton à cocher afin de choisir le profil de l’utilisateur (consommateur ou producteur)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Masquer les variables non-concernées en fonction du profil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camembert sur le dashboard qui représente la probabilité d’appartenance à chacun des groupes.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Top 3 des variables explicatives les plus contribuantes pour chaque profil.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Elaboration d’une page d’accueil permettant l’explication du produit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l’ordinateur; format des chiffres inscrits.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nouveaux boutons : « Menu » qui permet le retour à la page d’accueil; « Formulaire » qui permet d’ouvrir le formulaire; « Historique » qui affiche l’historique.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Associer la liste déroulante de l’historique du formulaire à l’historique dans le fichier Excel.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d’informations complémentaires sur le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dashboard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: les avertissements de l’Etat par exemple.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Ajouter l’erreur du modèle dans la page d’accueil afin d’avertir l’utilisateur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 : Police d’écriture, couleurs, etc.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0476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Data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 puis conserver selon qui présente une erreur de classification la plus faible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des modèles pénalisés pour la partie du producteur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entre tous les modèles réalisés (initial, AIC, BIC, Ridge, Lasso) pour choisir celui qui minimise l’erreur de classification (optimal)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Utilisation d’un nouveau modèle de classification pour le producteur et le consommateur :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 son erreur de classification par rapport à tous les modèles de régression logistique ordinal réalisés auparavant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du modèle de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 pour la partie consommateur</a:t>
                      </a:r>
                      <a:endParaRPr lang="en-US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Faire des statistiques descriptives concernant la base initiale que l’on a.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Expliquer le découpage de la base test et train.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329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Algorithme</a:t>
                      </a:r>
                      <a:endParaRPr sz="700" b="1" dirty="0" err="1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i="0" u="none" strike="noStrike" cap="none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sym typeface="Figtree"/>
                        </a:rPr>
                        <a:t>Application de la régression logistique ordinale sur le modèle global</a:t>
                      </a:r>
                      <a:endParaRPr lang="en" sz="700" b="0" i="0" u="none" strike="noStrike" cap="none" noProof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producteur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des différents modèles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 : explorez les techniques afin d’améliorer la performance de notre modèle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Changer les fonctions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Private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Declare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Function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en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Private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Declare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PtrSafe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Function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Respecter la syntaxe PEP8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Mettre tous les codes en anglais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Changer les « </a:t>
                      </a:r>
                      <a:r>
                        <a:rPr lang="fr-FR" sz="700" b="0" i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print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 » en « </a:t>
                      </a:r>
                      <a:r>
                        <a:rPr lang="fr-FR" sz="700" b="0" i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log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 »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7B8B13-C245-98E7-942A-555F3F87E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10" y="93885"/>
            <a:ext cx="7704000" cy="572700"/>
          </a:xfrm>
        </p:spPr>
        <p:txBody>
          <a:bodyPr/>
          <a:lstStyle/>
          <a:p>
            <a:r>
              <a:rPr lang="fr-FR" dirty="0"/>
              <a:t>Test Consommateur </a:t>
            </a:r>
            <a:br>
              <a:rPr lang="fr-FR" dirty="0"/>
            </a:b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6800745-7129-2203-374D-9BE91D0F5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14600">
            <a:off x="473135" y="992637"/>
            <a:ext cx="3201057" cy="280464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A2842ED-8D2C-E544-8477-55B0B7B8A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24888">
            <a:off x="1575684" y="2464887"/>
            <a:ext cx="3620571" cy="225706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E75A0A9-62DC-D4B9-6DF7-7056B2B26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79" y="245148"/>
            <a:ext cx="3428411" cy="214980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2F3D631-1162-02B1-E6D9-58EC49EAF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408" y="2076782"/>
            <a:ext cx="2747682" cy="2450226"/>
          </a:xfrm>
          <a:prstGeom prst="rect">
            <a:avLst/>
          </a:prstGeom>
        </p:spPr>
      </p:pic>
      <p:sp>
        <p:nvSpPr>
          <p:cNvPr id="9" name="Cadre 8">
            <a:extLst>
              <a:ext uri="{FF2B5EF4-FFF2-40B4-BE49-F238E27FC236}">
                <a16:creationId xmlns:a16="http://schemas.microsoft.com/office/drawing/2014/main" id="{5841E731-E79A-77DE-E776-DCAC5D2198E1}"/>
              </a:ext>
            </a:extLst>
          </p:cNvPr>
          <p:cNvSpPr/>
          <p:nvPr/>
        </p:nvSpPr>
        <p:spPr>
          <a:xfrm>
            <a:off x="789039" y="3495368"/>
            <a:ext cx="811161" cy="75216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Cadre 9">
            <a:extLst>
              <a:ext uri="{FF2B5EF4-FFF2-40B4-BE49-F238E27FC236}">
                <a16:creationId xmlns:a16="http://schemas.microsoft.com/office/drawing/2014/main" id="{33FE7918-BC89-4F41-6204-9B6B02844B66}"/>
              </a:ext>
            </a:extLst>
          </p:cNvPr>
          <p:cNvSpPr/>
          <p:nvPr/>
        </p:nvSpPr>
        <p:spPr>
          <a:xfrm rot="20750118">
            <a:off x="5376552" y="1365940"/>
            <a:ext cx="811161" cy="769978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B319D98-8B56-1A14-FA7A-8960B4286BE5}"/>
              </a:ext>
            </a:extLst>
          </p:cNvPr>
          <p:cNvSpPr txBox="1"/>
          <p:nvPr/>
        </p:nvSpPr>
        <p:spPr>
          <a:xfrm>
            <a:off x="5527722" y="1378667"/>
            <a:ext cx="508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rgbClr val="00B05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884552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3A4E54-D3FA-550C-93B2-0F47D0878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237" y="1683300"/>
            <a:ext cx="4650900" cy="1776900"/>
          </a:xfrm>
        </p:spPr>
        <p:txBody>
          <a:bodyPr/>
          <a:lstStyle/>
          <a:p>
            <a:r>
              <a:rPr lang="fr-FR" dirty="0"/>
              <a:t>Vidéo secours conso</a:t>
            </a:r>
          </a:p>
        </p:txBody>
      </p:sp>
    </p:spTree>
    <p:extLst>
      <p:ext uri="{BB962C8B-B14F-4D97-AF65-F5344CB8AC3E}">
        <p14:creationId xmlns:p14="http://schemas.microsoft.com/office/powerpoint/2010/main" val="6393503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-secours-final">
            <a:hlinkClick r:id="" action="ppaction://media"/>
            <a:extLst>
              <a:ext uri="{FF2B5EF4-FFF2-40B4-BE49-F238E27FC236}">
                <a16:creationId xmlns:a16="http://schemas.microsoft.com/office/drawing/2014/main" id="{B3B47030-19E7-4F74-ABEF-906BF9EB1B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8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12800" y="1367244"/>
            <a:ext cx="4530907" cy="39087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 ainsi que les producteurs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Image 8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59DF1C22-039C-C894-5942-DDFBFEB8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707" y="1499299"/>
            <a:ext cx="40386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153448"/>
            <a:ext cx="7710900" cy="572700"/>
          </a:xfrm>
        </p:spPr>
        <p:txBody>
          <a:bodyPr/>
          <a:lstStyle/>
          <a:p>
            <a:r>
              <a:rPr lang="en-US" dirty="0"/>
              <a:t>Place </a:t>
            </a:r>
            <a:r>
              <a:rPr lang="en-US" dirty="0" err="1"/>
              <a:t>à</a:t>
            </a:r>
            <a:r>
              <a:rPr lang="en-US" dirty="0"/>
              <a:t> la </a:t>
            </a:r>
            <a:r>
              <a:rPr lang="en-US" dirty="0" err="1"/>
              <a:t>démonstration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3456" y="615816"/>
            <a:ext cx="5742186" cy="43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82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et un homme avec un caddie remplit de produits divers (gateaux, fruits, chips, etc.) qui a son smartphone pour calculer le nutri-score de ces produits. Image 1 de 4">
            <a:extLst>
              <a:ext uri="{FF2B5EF4-FFF2-40B4-BE49-F238E27FC236}">
                <a16:creationId xmlns:a16="http://schemas.microsoft.com/office/drawing/2014/main" id="{2C35F007-849D-0DA5-104F-B0F39A703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4096">
            <a:off x="4532324" y="2005491"/>
            <a:ext cx="2950310" cy="29503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2" name="Picture 4" descr="une femme qui calcule le nutri-score sur son ordinateur portable de plusieurs paquets de gâteaux ">
            <a:extLst>
              <a:ext uri="{FF2B5EF4-FFF2-40B4-BE49-F238E27FC236}">
                <a16:creationId xmlns:a16="http://schemas.microsoft.com/office/drawing/2014/main" id="{ACEE6911-0832-CB96-4E29-8D3B0A749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89219">
            <a:off x="1435836" y="1889332"/>
            <a:ext cx="2950310" cy="29503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D383F41-10F5-D7E4-E67D-E70E421999C3}"/>
              </a:ext>
            </a:extLst>
          </p:cNvPr>
          <p:cNvSpPr/>
          <p:nvPr/>
        </p:nvSpPr>
        <p:spPr>
          <a:xfrm>
            <a:off x="316668" y="217401"/>
            <a:ext cx="8510664" cy="861774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000" b="1" dirty="0">
                <a:solidFill>
                  <a:schemeClr val="dk1"/>
                </a:solidFill>
                <a:latin typeface="Geologica"/>
              </a:rPr>
              <a:t>Place</a:t>
            </a:r>
            <a:r>
              <a:rPr lang="fr-FR" sz="50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fr-FR" sz="5000" b="1" dirty="0">
                <a:solidFill>
                  <a:schemeClr val="dk1"/>
                </a:solidFill>
                <a:latin typeface="Geologica"/>
              </a:rPr>
              <a:t>à la démonstration !</a:t>
            </a:r>
          </a:p>
        </p:txBody>
      </p:sp>
    </p:spTree>
    <p:extLst>
      <p:ext uri="{BB962C8B-B14F-4D97-AF65-F5344CB8AC3E}">
        <p14:creationId xmlns:p14="http://schemas.microsoft.com/office/powerpoint/2010/main" val="3932030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7B8B13-C245-98E7-942A-555F3F87E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10" y="93885"/>
            <a:ext cx="7704000" cy="572700"/>
          </a:xfrm>
        </p:spPr>
        <p:txBody>
          <a:bodyPr/>
          <a:lstStyle/>
          <a:p>
            <a:r>
              <a:rPr lang="fr-FR" dirty="0"/>
              <a:t>Test Producteur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A50B1DD-0C55-BDF7-EE3C-6DE34F865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50727">
            <a:off x="638707" y="1064857"/>
            <a:ext cx="2926334" cy="381033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B41C543-3F81-EAB4-4783-7EC3FE01E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92149">
            <a:off x="2505243" y="1047115"/>
            <a:ext cx="2309060" cy="280440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EFF094D-73C4-EF86-185A-CE2A9BDCE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271">
            <a:off x="6157710" y="218453"/>
            <a:ext cx="2354784" cy="388653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17D21F6-E141-D201-F50A-7A727F47D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86441">
            <a:off x="5706541" y="2161722"/>
            <a:ext cx="2347163" cy="27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56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-producteur-final">
            <a:hlinkClick r:id="" action="ppaction://media"/>
            <a:extLst>
              <a:ext uri="{FF2B5EF4-FFF2-40B4-BE49-F238E27FC236}">
                <a16:creationId xmlns:a16="http://schemas.microsoft.com/office/drawing/2014/main" id="{E67EB9CE-F5F8-35FD-5C63-9CE1B46E50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2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row Red Up · Free vector graphic on Pixabay">
            <a:extLst>
              <a:ext uri="{FF2B5EF4-FFF2-40B4-BE49-F238E27FC236}">
                <a16:creationId xmlns:a16="http://schemas.microsoft.com/office/drawing/2014/main" id="{AA42CEA7-6CC1-AD9C-21DD-3E6D1C1CD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044306">
            <a:off x="7099135" y="1248461"/>
            <a:ext cx="1610830" cy="160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4438185" y="355693"/>
            <a:ext cx="4465814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Dégradé dans les svg - Pédagogie et numérique">
            <a:extLst>
              <a:ext uri="{FF2B5EF4-FFF2-40B4-BE49-F238E27FC236}">
                <a16:creationId xmlns:a16="http://schemas.microsoft.com/office/drawing/2014/main" id="{70BE9D53-723E-8A26-D7CF-5DC2699B4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852" y="1880698"/>
            <a:ext cx="920439" cy="89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16124B7-6011-233F-7CA1-077A3357C188}"/>
              </a:ext>
            </a:extLst>
          </p:cNvPr>
          <p:cNvSpPr txBox="1"/>
          <p:nvPr/>
        </p:nvSpPr>
        <p:spPr>
          <a:xfrm>
            <a:off x="4265576" y="2972299"/>
            <a:ext cx="4465814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28 632 aliments</a:t>
            </a:r>
          </a:p>
          <a:p>
            <a:pPr algn="ctr"/>
            <a:endParaRPr lang="en-US" sz="1600" b="1" dirty="0">
              <a:solidFill>
                <a:schemeClr val="tx1"/>
              </a:solidFill>
              <a:latin typeface="Geologica SemiBold"/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16 variables </a:t>
            </a:r>
            <a:r>
              <a:rPr lang="en-US" sz="1600" b="1" dirty="0" err="1">
                <a:solidFill>
                  <a:schemeClr val="tx1"/>
                </a:solidFill>
                <a:latin typeface="Geologica SemiBold"/>
              </a:rPr>
              <a:t>explicatives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4C91655-0DBE-DAC3-7D6E-A2692EA00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51" y="1040905"/>
            <a:ext cx="3394234" cy="347363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B137543-2745-FC90-4EA8-198D4DAD5618}"/>
              </a:ext>
            </a:extLst>
          </p:cNvPr>
          <p:cNvSpPr txBox="1"/>
          <p:nvPr/>
        </p:nvSpPr>
        <p:spPr>
          <a:xfrm>
            <a:off x="7227522" y="2011876"/>
            <a:ext cx="106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C00000"/>
                </a:solidFill>
                <a:latin typeface="Geologica SemiBold" panose="020B0604020202020204" charset="0"/>
              </a:rPr>
              <a:t>- 45%</a:t>
            </a:r>
          </a:p>
        </p:txBody>
      </p:sp>
      <p:pic>
        <p:nvPicPr>
          <p:cNvPr id="3074" name="Picture 2" descr="Digital art gif. A giant green hand with legs smiles happily and bounces, giving a big thumbs up.">
            <a:extLst>
              <a:ext uri="{FF2B5EF4-FFF2-40B4-BE49-F238E27FC236}">
                <a16:creationId xmlns:a16="http://schemas.microsoft.com/office/drawing/2014/main" id="{97444E0F-64B9-6F79-49BD-93C6A4069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902" y="3911441"/>
            <a:ext cx="1206190" cy="120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570964"/>
      </p:ext>
    </p:extLst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1985</TotalTime>
  <Words>1155</Words>
  <Application>Microsoft Office PowerPoint</Application>
  <PresentationFormat>Affichage à l'écran (16:9)</PresentationFormat>
  <Paragraphs>231</Paragraphs>
  <Slides>38</Slides>
  <Notes>16</Notes>
  <HiddenSlides>0</HiddenSlides>
  <MMClips>2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38</vt:i4>
      </vt:variant>
    </vt:vector>
  </HeadingPairs>
  <TitlesOfParts>
    <vt:vector size="52" baseType="lpstr">
      <vt:lpstr>Geologica SemiBold</vt:lpstr>
      <vt:lpstr>Geologica</vt:lpstr>
      <vt:lpstr>Proxima Nova</vt:lpstr>
      <vt:lpstr>ADLaM Display</vt:lpstr>
      <vt:lpstr>Figtree</vt:lpstr>
      <vt:lpstr>Nunito Light</vt:lpstr>
      <vt:lpstr>Arial</vt:lpstr>
      <vt:lpstr>DM Sans</vt:lpstr>
      <vt:lpstr>Fira Sans Extra Condensed</vt:lpstr>
      <vt:lpstr>Times New Roman</vt:lpstr>
      <vt:lpstr>Aptos Narrow</vt:lpstr>
      <vt:lpstr>Calibri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Place à la démonstration !</vt:lpstr>
      <vt:lpstr>Présentation PowerPoint</vt:lpstr>
      <vt:lpstr>Test Producteur </vt:lpstr>
      <vt:lpstr>Présentation PowerPoint</vt:lpstr>
      <vt:lpstr>Présentation PowerPoint</vt:lpstr>
      <vt:lpstr>Présentation PowerPoint</vt:lpstr>
      <vt:lpstr>Comment fonctionne l’application 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 Random Forest en deux/trois mots branchés</vt:lpstr>
      <vt:lpstr>Une bonne fois pour toutes : loi des grands nombres</vt:lpstr>
      <vt:lpstr>Présentation PowerPoint</vt:lpstr>
      <vt:lpstr>Présentation PowerPoint</vt:lpstr>
      <vt:lpstr>Présentation PowerPoint</vt:lpstr>
      <vt:lpstr>Présentation PowerPoint</vt:lpstr>
      <vt:lpstr>Interface d’accueil</vt:lpstr>
      <vt:lpstr>Présentation PowerPoint</vt:lpstr>
      <vt:lpstr>Difficultés</vt:lpstr>
      <vt:lpstr>Le trio de choc noté</vt:lpstr>
      <vt:lpstr>Merci pour votre attention !</vt:lpstr>
      <vt:lpstr>ANNEXES</vt:lpstr>
      <vt:lpstr>Présentation PowerPoint</vt:lpstr>
      <vt:lpstr>Test Consommateur  </vt:lpstr>
      <vt:lpstr>Vidéo secours conso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Alfex 2.0</cp:lastModifiedBy>
  <cp:revision>704</cp:revision>
  <dcterms:modified xsi:type="dcterms:W3CDTF">2023-12-14T13:48:45Z</dcterms:modified>
</cp:coreProperties>
</file>